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_rels/presentation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6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10.png" ContentType="image/png"/>
  <Override PartName="/ppt/media/image6.png" ContentType="image/png"/>
  <Override PartName="/ppt/media/image11.png" ContentType="image/png"/>
  <Override PartName="/ppt/media/image7.png" ContentType="image/png"/>
  <Override PartName="/ppt/media/image12.png" ContentType="image/png"/>
  <Override PartName="/ppt/media/image8.png" ContentType="image/png"/>
  <Override PartName="/ppt/media/image9.png" ContentType="image/png"/>
  <Override PartName="/ppt/slides/slide1.xml" ContentType="application/vnd.openxmlformats-officedocument.presentationml.slide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0276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1000"/>
            <a:ext cx="30276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476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765000" y="1604520"/>
            <a:ext cx="1476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1000"/>
            <a:ext cx="1476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765000" y="3681000"/>
            <a:ext cx="1476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972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712080" y="1604520"/>
            <a:ext cx="972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14320" y="1604520"/>
            <a:ext cx="972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1000"/>
            <a:ext cx="972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712080" y="3681000"/>
            <a:ext cx="972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14320" y="3681000"/>
            <a:ext cx="972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480" y="629640"/>
            <a:ext cx="302760" cy="592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02760" cy="3975480"/>
          </a:xfrm>
          <a:prstGeom prst="rect">
            <a:avLst/>
          </a:prstGeom>
        </p:spPr>
        <p:txBody>
          <a:bodyPr lIns="0" rIns="0" tIns="0" bIns="0">
            <a:normAutofit fontScale="35000"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47600" cy="3975480"/>
          </a:xfrm>
          <a:prstGeom prst="rect">
            <a:avLst/>
          </a:prstGeom>
        </p:spPr>
        <p:txBody>
          <a:bodyPr lIns="0" rIns="0" tIns="0" bIns="0">
            <a:normAutofit fontScale="35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765000" y="1604520"/>
            <a:ext cx="147600" cy="3975480"/>
          </a:xfrm>
          <a:prstGeom prst="rect">
            <a:avLst/>
          </a:prstGeom>
        </p:spPr>
        <p:txBody>
          <a:bodyPr lIns="0" rIns="0" tIns="0" bIns="0">
            <a:normAutofit fontScale="35000"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0640" cy="5299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476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765000" y="1604520"/>
            <a:ext cx="147600" cy="3975480"/>
          </a:xfrm>
          <a:prstGeom prst="rect">
            <a:avLst/>
          </a:prstGeom>
        </p:spPr>
        <p:txBody>
          <a:bodyPr lIns="0" rIns="0" tIns="0" bIns="0">
            <a:normAutofit fontScale="35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609480" y="3681000"/>
            <a:ext cx="1476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629640"/>
            <a:ext cx="302760" cy="592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47600" cy="3975480"/>
          </a:xfrm>
          <a:prstGeom prst="rect">
            <a:avLst/>
          </a:prstGeom>
        </p:spPr>
        <p:txBody>
          <a:bodyPr lIns="0" rIns="0" tIns="0" bIns="0">
            <a:normAutofit fontScale="35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765000" y="1604520"/>
            <a:ext cx="1476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765000" y="3681000"/>
            <a:ext cx="1476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476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765000" y="1604520"/>
            <a:ext cx="1476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1000"/>
            <a:ext cx="30276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0276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09480" y="3681000"/>
            <a:ext cx="30276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476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765000" y="1604520"/>
            <a:ext cx="1476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09480" y="3681000"/>
            <a:ext cx="1476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765000" y="3681000"/>
            <a:ext cx="1476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972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712080" y="1604520"/>
            <a:ext cx="972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814320" y="1604520"/>
            <a:ext cx="972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09480" y="3681000"/>
            <a:ext cx="972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712080" y="3681000"/>
            <a:ext cx="972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814320" y="3681000"/>
            <a:ext cx="972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609480" y="629640"/>
            <a:ext cx="302760" cy="592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02760" cy="3975480"/>
          </a:xfrm>
          <a:prstGeom prst="rect">
            <a:avLst/>
          </a:prstGeom>
        </p:spPr>
        <p:txBody>
          <a:bodyPr lIns="0" rIns="0" tIns="0" bIns="0">
            <a:normAutofit fontScale="35000"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47600" cy="3975480"/>
          </a:xfrm>
          <a:prstGeom prst="rect">
            <a:avLst/>
          </a:prstGeom>
        </p:spPr>
        <p:txBody>
          <a:bodyPr lIns="0" rIns="0" tIns="0" bIns="0">
            <a:normAutofit fontScale="35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765000" y="1604520"/>
            <a:ext cx="147600" cy="3975480"/>
          </a:xfrm>
          <a:prstGeom prst="rect">
            <a:avLst/>
          </a:prstGeom>
        </p:spPr>
        <p:txBody>
          <a:bodyPr lIns="0" rIns="0" tIns="0" bIns="0">
            <a:normAutofit fontScale="35000"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02760" cy="3975480"/>
          </a:xfrm>
          <a:prstGeom prst="rect">
            <a:avLst/>
          </a:prstGeom>
        </p:spPr>
        <p:txBody>
          <a:bodyPr lIns="0" rIns="0" tIns="0" bIns="0">
            <a:normAutofit fontScale="35000"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0640" cy="5299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476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765000" y="1604520"/>
            <a:ext cx="147600" cy="3975480"/>
          </a:xfrm>
          <a:prstGeom prst="rect">
            <a:avLst/>
          </a:prstGeom>
        </p:spPr>
        <p:txBody>
          <a:bodyPr lIns="0" rIns="0" tIns="0" bIns="0">
            <a:normAutofit fontScale="35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609480" y="3681000"/>
            <a:ext cx="1476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47600" cy="3975480"/>
          </a:xfrm>
          <a:prstGeom prst="rect">
            <a:avLst/>
          </a:prstGeom>
        </p:spPr>
        <p:txBody>
          <a:bodyPr lIns="0" rIns="0" tIns="0" bIns="0">
            <a:normAutofit fontScale="35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765000" y="1604520"/>
            <a:ext cx="1476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765000" y="3681000"/>
            <a:ext cx="1476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476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765000" y="1604520"/>
            <a:ext cx="1476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609480" y="3681000"/>
            <a:ext cx="30276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0276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09480" y="3681000"/>
            <a:ext cx="30276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476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765000" y="1604520"/>
            <a:ext cx="1476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609480" y="3681000"/>
            <a:ext cx="1476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765000" y="3681000"/>
            <a:ext cx="1476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972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712080" y="1604520"/>
            <a:ext cx="972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814320" y="1604520"/>
            <a:ext cx="972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609480" y="3681000"/>
            <a:ext cx="972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 type="body"/>
          </p:nvPr>
        </p:nvSpPr>
        <p:spPr>
          <a:xfrm>
            <a:off x="712080" y="3681000"/>
            <a:ext cx="972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 type="body"/>
          </p:nvPr>
        </p:nvSpPr>
        <p:spPr>
          <a:xfrm>
            <a:off x="814320" y="3681000"/>
            <a:ext cx="972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47600" cy="3975480"/>
          </a:xfrm>
          <a:prstGeom prst="rect">
            <a:avLst/>
          </a:prstGeom>
        </p:spPr>
        <p:txBody>
          <a:bodyPr lIns="0" rIns="0" tIns="0" bIns="0">
            <a:normAutofit fontScale="35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765000" y="1604520"/>
            <a:ext cx="147600" cy="3975480"/>
          </a:xfrm>
          <a:prstGeom prst="rect">
            <a:avLst/>
          </a:prstGeom>
        </p:spPr>
        <p:txBody>
          <a:bodyPr lIns="0" rIns="0" tIns="0" bIns="0">
            <a:normAutofit fontScale="35000"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0640" cy="5299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476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765000" y="1604520"/>
            <a:ext cx="147600" cy="3975480"/>
          </a:xfrm>
          <a:prstGeom prst="rect">
            <a:avLst/>
          </a:prstGeom>
        </p:spPr>
        <p:txBody>
          <a:bodyPr lIns="0" rIns="0" tIns="0" bIns="0">
            <a:normAutofit fontScale="35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1000"/>
            <a:ext cx="1476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47600" cy="3975480"/>
          </a:xfrm>
          <a:prstGeom prst="rect">
            <a:avLst/>
          </a:prstGeom>
        </p:spPr>
        <p:txBody>
          <a:bodyPr lIns="0" rIns="0" tIns="0" bIns="0">
            <a:normAutofit fontScale="35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765000" y="1604520"/>
            <a:ext cx="1476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765000" y="3681000"/>
            <a:ext cx="1476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476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765000" y="1604520"/>
            <a:ext cx="14760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1000"/>
            <a:ext cx="302760" cy="189612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GB" sz="4400" spc="-1" strike="noStrike">
                <a:latin typeface="Arial"/>
              </a:rPr>
              <a:t>Click to edit the title text format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latin typeface="Arial"/>
              </a:rPr>
              <a:t>Click to edit the outline text format</a:t>
            </a:r>
            <a:endParaRPr b="0" lang="en-GB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pc="-1" strike="noStrike">
                <a:latin typeface="Arial"/>
              </a:rPr>
              <a:t>Second Outline Level</a:t>
            </a:r>
            <a:endParaRPr b="0" lang="en-GB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latin typeface="Arial"/>
              </a:rPr>
              <a:t>Third Outline Level</a:t>
            </a:r>
            <a:endParaRPr b="0" lang="en-GB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000" spc="-1" strike="noStrike">
                <a:latin typeface="Arial"/>
              </a:rPr>
              <a:t>Fourth Outline Level</a:t>
            </a:r>
            <a:endParaRPr b="0" lang="en-GB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Fifth Outline Level</a:t>
            </a:r>
            <a:endParaRPr b="0" lang="en-GB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Sixth Outline Level</a:t>
            </a:r>
            <a:endParaRPr b="0" lang="en-GB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Seventh Outline Level</a:t>
            </a:r>
            <a:endParaRPr b="0" lang="en-GB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GB" sz="4400" spc="-1" strike="noStrike">
                <a:latin typeface="Arial"/>
              </a:rPr>
              <a:t>Click to edit the title text format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latin typeface="Arial"/>
              </a:rPr>
              <a:t>Click to edit the outline text format</a:t>
            </a:r>
            <a:endParaRPr b="0" lang="en-GB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pc="-1" strike="noStrike">
                <a:latin typeface="Arial"/>
              </a:rPr>
              <a:t>Second Outline Level</a:t>
            </a:r>
            <a:endParaRPr b="0" lang="en-GB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latin typeface="Arial"/>
              </a:rPr>
              <a:t>Third Outline Level</a:t>
            </a:r>
            <a:endParaRPr b="0" lang="en-GB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000" spc="-1" strike="noStrike">
                <a:latin typeface="Arial"/>
              </a:rPr>
              <a:t>Fourth Outline Level</a:t>
            </a:r>
            <a:endParaRPr b="0" lang="en-GB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Fifth Outline Level</a:t>
            </a:r>
            <a:endParaRPr b="0" lang="en-GB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Sixth Outline Level</a:t>
            </a:r>
            <a:endParaRPr b="0" lang="en-GB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Seventh Outline Level</a:t>
            </a:r>
            <a:endParaRPr b="0" lang="en-GB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GB" sz="4400" spc="-1" strike="noStrike">
                <a:latin typeface="Arial"/>
              </a:rPr>
              <a:t>Click to edit the title text format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02760" cy="3975480"/>
          </a:xfrm>
          <a:prstGeom prst="rect">
            <a:avLst/>
          </a:prstGeom>
        </p:spPr>
        <p:txBody>
          <a:bodyPr lIns="0" rIns="0" tIns="0" bIns="0">
            <a:normAutofit fontScale="1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latin typeface="Arial"/>
              </a:rPr>
              <a:t>Click to edit the outline text format</a:t>
            </a:r>
            <a:endParaRPr b="0" lang="en-GB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pc="-1" strike="noStrike">
                <a:latin typeface="Arial"/>
              </a:rPr>
              <a:t>Second Outline Level</a:t>
            </a:r>
            <a:endParaRPr b="0" lang="en-GB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latin typeface="Arial"/>
              </a:rPr>
              <a:t>Third Outline Level</a:t>
            </a:r>
            <a:endParaRPr b="0" lang="en-GB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000" spc="-1" strike="noStrike">
                <a:latin typeface="Arial"/>
              </a:rPr>
              <a:t>Fourth Outline Level</a:t>
            </a:r>
            <a:endParaRPr b="0" lang="en-GB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Fifth Outline Level</a:t>
            </a:r>
            <a:endParaRPr b="0" lang="en-GB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Sixth Outline Level</a:t>
            </a:r>
            <a:endParaRPr b="0" lang="en-GB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Seventh Outline Level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928080" y="1604520"/>
            <a:ext cx="302760" cy="3975480"/>
          </a:xfrm>
          <a:prstGeom prst="rect">
            <a:avLst/>
          </a:prstGeom>
        </p:spPr>
        <p:txBody>
          <a:bodyPr lIns="0" rIns="0" tIns="0" bIns="0">
            <a:normAutofit fontScale="1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latin typeface="Arial"/>
              </a:rPr>
              <a:t>Click to edit the outline text format</a:t>
            </a:r>
            <a:endParaRPr b="0" lang="en-GB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pc="-1" strike="noStrike">
                <a:latin typeface="Arial"/>
              </a:rPr>
              <a:t>Second Outline Level</a:t>
            </a:r>
            <a:endParaRPr b="0" lang="en-GB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latin typeface="Arial"/>
              </a:rPr>
              <a:t>Third Outline Level</a:t>
            </a:r>
            <a:endParaRPr b="0" lang="en-GB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000" spc="-1" strike="noStrike">
                <a:latin typeface="Arial"/>
              </a:rPr>
              <a:t>Fourth Outline Level</a:t>
            </a:r>
            <a:endParaRPr b="0" lang="en-GB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Fifth Outline Level</a:t>
            </a:r>
            <a:endParaRPr b="0" lang="en-GB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Sixth Outline Level</a:t>
            </a:r>
            <a:endParaRPr b="0" lang="en-GB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Seventh Outline Level</a:t>
            </a:r>
            <a:endParaRPr b="0" lang="en-GB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hyperlink" Target="https://projects.raspberrypi.org/en/pathways/python-intro" TargetMode="External"/><Relationship Id="rId3" Type="http://schemas.openxmlformats.org/officeDocument/2006/relationships/hyperlink" Target="https://trinket.io/" TargetMode="External"/><Relationship Id="rId4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9.png"/><Relationship Id="rId3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image" Target="../media/image11.png"/><Relationship Id="rId3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28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cc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Picture 4" descr="A close up of a logo&#10;&#10;Description automatically generated"/>
          <p:cNvPicPr/>
          <p:nvPr/>
        </p:nvPicPr>
        <p:blipFill>
          <a:blip r:embed="rId1"/>
          <a:stretch/>
        </p:blipFill>
        <p:spPr>
          <a:xfrm>
            <a:off x="0" y="4952880"/>
            <a:ext cx="12189240" cy="1902240"/>
          </a:xfrm>
          <a:prstGeom prst="rect">
            <a:avLst/>
          </a:prstGeom>
          <a:ln>
            <a:noFill/>
          </a:ln>
        </p:spPr>
      </p:pic>
      <p:graphicFrame>
        <p:nvGraphicFramePr>
          <p:cNvPr id="116" name="Table 1"/>
          <p:cNvGraphicFramePr/>
          <p:nvPr/>
        </p:nvGraphicFramePr>
        <p:xfrm>
          <a:off x="2009160" y="1948680"/>
          <a:ext cx="8173080" cy="1569600"/>
        </p:xfrm>
        <a:graphic>
          <a:graphicData uri="http://schemas.openxmlformats.org/drawingml/2006/table">
            <a:tbl>
              <a:tblPr/>
              <a:tblGrid>
                <a:gridCol w="8173440"/>
              </a:tblGrid>
              <a:tr h="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5000" spc="-1" strike="noStrike">
                          <a:solidFill>
                            <a:srgbClr val="242753"/>
                          </a:solidFill>
                          <a:latin typeface="HK Grotesk"/>
                        </a:rPr>
                        <a:t>Python programming 4</a:t>
                      </a:r>
                      <a:endParaRPr b="0" lang="en-GB" sz="5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5000" spc="-1" strike="noStrike">
                          <a:solidFill>
                            <a:srgbClr val="242753"/>
                          </a:solidFill>
                          <a:latin typeface="HK Grotesk"/>
                        </a:rPr>
                        <a:t>Challenges</a:t>
                      </a:r>
                      <a:endParaRPr b="0" lang="en-GB" sz="5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242753"/>
                      </a:solidFill>
                    </a:lnT>
                    <a:lnB w="12240">
                      <a:solidFill>
                        <a:srgbClr val="242753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Picture 5" descr=""/>
          <p:cNvPicPr/>
          <p:nvPr/>
        </p:nvPicPr>
        <p:blipFill>
          <a:blip r:embed="rId1"/>
          <a:stretch/>
        </p:blipFill>
        <p:spPr>
          <a:xfrm>
            <a:off x="0" y="4952880"/>
            <a:ext cx="12189240" cy="1902240"/>
          </a:xfrm>
          <a:prstGeom prst="rect">
            <a:avLst/>
          </a:prstGeom>
          <a:ln>
            <a:noFill/>
          </a:ln>
        </p:spPr>
      </p:pic>
      <p:sp>
        <p:nvSpPr>
          <p:cNvPr id="118" name="CustomShape 1"/>
          <p:cNvSpPr/>
          <p:nvPr/>
        </p:nvSpPr>
        <p:spPr>
          <a:xfrm>
            <a:off x="864000" y="572400"/>
            <a:ext cx="9861840" cy="198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en-GB" sz="4000" spc="-1" strike="noStrike">
                <a:solidFill>
                  <a:srgbClr val="000000"/>
                </a:solidFill>
                <a:latin typeface="HK Grotesk"/>
                <a:ea typeface="DejaVu Sans"/>
              </a:rPr>
              <a:t>We are using 2 platforms for this:</a:t>
            </a:r>
            <a:endParaRPr b="0" lang="en-GB" sz="4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4000" spc="-1" strike="noStrike">
                <a:solidFill>
                  <a:srgbClr val="000000"/>
                </a:solidFill>
                <a:latin typeface="HK Grotesk"/>
                <a:ea typeface="DejaVu Sans"/>
              </a:rPr>
              <a:t>code club </a:t>
            </a:r>
            <a:br/>
            <a:r>
              <a:rPr b="0" lang="en-GB" sz="2600" spc="-1" strike="noStrike" u="sng">
                <a:solidFill>
                  <a:srgbClr val="0563c1"/>
                </a:solidFill>
                <a:uFillTx/>
                <a:latin typeface="HK Grotesk"/>
                <a:ea typeface="DejaVu Sans"/>
                <a:hlinkClick r:id="rId2"/>
              </a:rPr>
              <a:t>https://projects.raspberrypi.org/en/pathways/python-intro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endParaRPr b="0" lang="en-GB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4000" spc="-1" strike="noStrike">
                <a:solidFill>
                  <a:srgbClr val="000000"/>
                </a:solidFill>
                <a:latin typeface="HK Grotesk"/>
                <a:ea typeface="DejaVu Sans"/>
              </a:rPr>
              <a:t>And trinket</a:t>
            </a:r>
            <a:endParaRPr b="0" lang="en-GB" sz="4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GB" sz="2600" spc="-1" strike="noStrike" u="sng">
                <a:solidFill>
                  <a:srgbClr val="0563c1"/>
                </a:solidFill>
                <a:uFillTx/>
                <a:latin typeface="HK Grotesk"/>
                <a:ea typeface="DejaVu Sans"/>
                <a:hlinkClick r:id="rId3"/>
              </a:rPr>
              <a:t>https://trinket.io/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endParaRPr b="0" lang="en-GB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To set yourself up, open both of these websites in separate browser tabs.</a:t>
            </a:r>
            <a:endParaRPr b="0" lang="en-GB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Create an account for yourself in each, and be sure to remember the password.</a:t>
            </a:r>
            <a:endParaRPr b="0" lang="en-GB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Picture 5_2" descr=""/>
          <p:cNvPicPr/>
          <p:nvPr/>
        </p:nvPicPr>
        <p:blipFill>
          <a:blip r:embed="rId1"/>
          <a:stretch/>
        </p:blipFill>
        <p:spPr>
          <a:xfrm>
            <a:off x="0" y="4952880"/>
            <a:ext cx="12189240" cy="1902240"/>
          </a:xfrm>
          <a:prstGeom prst="rect">
            <a:avLst/>
          </a:prstGeom>
          <a:ln>
            <a:noFill/>
          </a:ln>
        </p:spPr>
      </p:pic>
      <p:sp>
        <p:nvSpPr>
          <p:cNvPr id="120" name="CustomShape 1"/>
          <p:cNvSpPr/>
          <p:nvPr/>
        </p:nvSpPr>
        <p:spPr>
          <a:xfrm>
            <a:off x="864000" y="572400"/>
            <a:ext cx="9861840" cy="198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I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f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y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o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u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h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a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v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e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n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’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t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d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o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n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e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w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e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e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k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1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,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f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i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r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s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t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h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a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v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e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a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g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o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a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t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t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h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a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t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.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endParaRPr b="0" lang="en-GB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GB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T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h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e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n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h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a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v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e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a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g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o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a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t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w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e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e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k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2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(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t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a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r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g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e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t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p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r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a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c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t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i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c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e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)</a:t>
            </a:r>
            <a:endParaRPr b="0" lang="en-GB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GB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T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h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e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n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h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a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v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e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a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g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o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a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t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w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e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e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k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3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(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r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o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c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k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e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t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l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a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u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n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c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h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)</a:t>
            </a:r>
            <a:endParaRPr b="0" lang="en-GB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GB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A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n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d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f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i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n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a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l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l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y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…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m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o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v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e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o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n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t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o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t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h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i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s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w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e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e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k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’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s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: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br/>
            <a:br/>
            <a:r>
              <a:rPr b="0" lang="en-GB" sz="4800" spc="-1" strike="noStrike">
                <a:solidFill>
                  <a:srgbClr val="000000"/>
                </a:solidFill>
                <a:latin typeface="HK Grotesk"/>
                <a:ea typeface="DejaVu Sans"/>
              </a:rPr>
              <a:t>m</a:t>
            </a:r>
            <a:r>
              <a:rPr b="0" lang="en-GB" sz="4800" spc="-1" strike="noStrike">
                <a:solidFill>
                  <a:srgbClr val="000000"/>
                </a:solidFill>
                <a:latin typeface="HK Grotesk"/>
                <a:ea typeface="DejaVu Sans"/>
              </a:rPr>
              <a:t>a</a:t>
            </a:r>
            <a:r>
              <a:rPr b="0" lang="en-GB" sz="4800" spc="-1" strike="noStrike">
                <a:solidFill>
                  <a:srgbClr val="000000"/>
                </a:solidFill>
                <a:latin typeface="HK Grotesk"/>
                <a:ea typeface="DejaVu Sans"/>
              </a:rPr>
              <a:t>k</a:t>
            </a:r>
            <a:r>
              <a:rPr b="0" lang="en-GB" sz="4800" spc="-1" strike="noStrike">
                <a:solidFill>
                  <a:srgbClr val="000000"/>
                </a:solidFill>
                <a:latin typeface="HK Grotesk"/>
                <a:ea typeface="DejaVu Sans"/>
              </a:rPr>
              <a:t>e</a:t>
            </a:r>
            <a:r>
              <a:rPr b="0" lang="en-GB" sz="48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r>
              <a:rPr b="0" lang="en-GB" sz="4800" spc="-1" strike="noStrike">
                <a:solidFill>
                  <a:srgbClr val="000000"/>
                </a:solidFill>
                <a:latin typeface="HK Grotesk"/>
                <a:ea typeface="DejaVu Sans"/>
              </a:rPr>
              <a:t>a</a:t>
            </a:r>
            <a:r>
              <a:rPr b="0" lang="en-GB" sz="48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r>
              <a:rPr b="0" lang="en-GB" sz="4800" spc="-1" strike="noStrike">
                <a:solidFill>
                  <a:srgbClr val="000000"/>
                </a:solidFill>
                <a:latin typeface="HK Grotesk"/>
                <a:ea typeface="DejaVu Sans"/>
              </a:rPr>
              <a:t>f</a:t>
            </a:r>
            <a:r>
              <a:rPr b="0" lang="en-GB" sz="4800" spc="-1" strike="noStrike">
                <a:solidFill>
                  <a:srgbClr val="000000"/>
                </a:solidFill>
                <a:latin typeface="HK Grotesk"/>
                <a:ea typeface="DejaVu Sans"/>
              </a:rPr>
              <a:t>a</a:t>
            </a:r>
            <a:r>
              <a:rPr b="0" lang="en-GB" sz="4800" spc="-1" strike="noStrike">
                <a:solidFill>
                  <a:srgbClr val="000000"/>
                </a:solidFill>
                <a:latin typeface="HK Grotesk"/>
                <a:ea typeface="DejaVu Sans"/>
              </a:rPr>
              <a:t>c</a:t>
            </a:r>
            <a:r>
              <a:rPr b="0" lang="en-GB" sz="4800" spc="-1" strike="noStrike">
                <a:solidFill>
                  <a:srgbClr val="000000"/>
                </a:solidFill>
                <a:latin typeface="HK Grotesk"/>
                <a:ea typeface="DejaVu Sans"/>
              </a:rPr>
              <a:t>e</a:t>
            </a:r>
            <a:r>
              <a:rPr b="0" lang="en-GB" sz="4800" spc="-1" strike="noStrike">
                <a:solidFill>
                  <a:srgbClr val="000000"/>
                </a:solidFill>
                <a:latin typeface="HK Grotesk"/>
                <a:ea typeface="DejaVu Sans"/>
              </a:rPr>
              <a:t>!</a:t>
            </a:r>
            <a:br/>
            <a:endParaRPr b="0" lang="en-GB" sz="4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GB" sz="4800" spc="-1" strike="noStrike">
              <a:latin typeface="Arial"/>
            </a:endParaRPr>
          </a:p>
        </p:txBody>
      </p:sp>
      <p:pic>
        <p:nvPicPr>
          <p:cNvPr id="121" name="" descr=""/>
          <p:cNvPicPr/>
          <p:nvPr/>
        </p:nvPicPr>
        <p:blipFill>
          <a:blip r:embed="rId2"/>
          <a:stretch/>
        </p:blipFill>
        <p:spPr>
          <a:xfrm>
            <a:off x="8352000" y="1440000"/>
            <a:ext cx="3794760" cy="37882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Group 1"/>
          <p:cNvGrpSpPr/>
          <p:nvPr/>
        </p:nvGrpSpPr>
        <p:grpSpPr>
          <a:xfrm>
            <a:off x="0" y="312480"/>
            <a:ext cx="12189240" cy="6542640"/>
            <a:chOff x="0" y="312480"/>
            <a:chExt cx="12189240" cy="6542640"/>
          </a:xfrm>
        </p:grpSpPr>
        <p:sp>
          <p:nvSpPr>
            <p:cNvPr id="123" name="CustomShape 2"/>
            <p:cNvSpPr/>
            <p:nvPr/>
          </p:nvSpPr>
          <p:spPr>
            <a:xfrm>
              <a:off x="430920" y="2018160"/>
              <a:ext cx="10942920" cy="3075840"/>
            </a:xfrm>
            <a:prstGeom prst="rect">
              <a:avLst/>
            </a:prstGeom>
            <a:solidFill>
              <a:srgbClr val="bb964d">
                <a:alpha val="75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>
              <a:spAutoFit/>
            </a:bodyPr>
            <a:p>
              <a:pPr>
                <a:lnSpc>
                  <a:spcPct val="100000"/>
                </a:lnSpc>
              </a:pPr>
              <a:r>
                <a:rPr b="1" lang="en-GB" sz="2800" spc="-1" strike="noStrike">
                  <a:solidFill>
                    <a:srgbClr val="000000"/>
                  </a:solidFill>
                  <a:latin typeface="HK Grotesk"/>
                  <a:ea typeface="DejaVu Sans"/>
                </a:rPr>
                <a:t>BRONZE:</a:t>
              </a:r>
              <a:endParaRPr b="0" lang="en-GB" sz="2800" spc="-1" strike="noStrike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b="0" lang="en-GB" sz="2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Decide what shape of face you want and draw the base. It could be an ellipse, or a rectangle. You might choose to draw a robot or a human or something completely different!</a:t>
              </a:r>
              <a:endParaRPr b="0" lang="en-GB" sz="2800" spc="-1" strike="noStrike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en-GB" sz="2800" spc="-1" strike="noStrike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b="0" lang="en-GB" sz="2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Once you’ve done this, share with a robot club helper who can confirm you have Bronze before continuing.</a:t>
              </a:r>
              <a:endParaRPr b="0" lang="en-GB" sz="2800" spc="-1" strike="noStrike">
                <a:latin typeface="Arial"/>
              </a:endParaRPr>
            </a:p>
          </p:txBody>
        </p:sp>
        <p:sp>
          <p:nvSpPr>
            <p:cNvPr id="124" name="CustomShape 3"/>
            <p:cNvSpPr/>
            <p:nvPr/>
          </p:nvSpPr>
          <p:spPr>
            <a:xfrm>
              <a:off x="430920" y="312480"/>
              <a:ext cx="11248200" cy="118692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>
              <a:spAutoFit/>
            </a:bodyPr>
            <a:p>
              <a:pPr algn="ctr">
                <a:lnSpc>
                  <a:spcPct val="100000"/>
                </a:lnSpc>
              </a:pPr>
              <a:r>
                <a:rPr b="1" lang="en-GB" sz="3600" spc="-1" strike="noStrike">
                  <a:solidFill>
                    <a:srgbClr val="000000"/>
                  </a:solidFill>
                  <a:latin typeface="HK Grotesk"/>
                  <a:ea typeface="DejaVu Sans"/>
                </a:rPr>
                <a:t>CHALLENGE ONE</a:t>
              </a:r>
              <a:endParaRPr b="0" lang="en-GB" sz="36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GB" sz="3600" spc="-1" strike="noStrike">
                  <a:solidFill>
                    <a:srgbClr val="000000"/>
                  </a:solidFill>
                  <a:latin typeface="HK Grotesk"/>
                  <a:ea typeface="DejaVu Sans"/>
                </a:rPr>
                <a:t>Getting started</a:t>
              </a:r>
              <a:endParaRPr b="0" lang="en-GB" sz="3600" spc="-1" strike="noStrike">
                <a:latin typeface="Arial"/>
              </a:endParaRPr>
            </a:p>
          </p:txBody>
        </p:sp>
        <p:pic>
          <p:nvPicPr>
            <p:cNvPr id="125" name="Picture 5" descr=""/>
            <p:cNvPicPr/>
            <p:nvPr/>
          </p:nvPicPr>
          <p:blipFill>
            <a:blip r:embed="rId1"/>
            <a:stretch/>
          </p:blipFill>
          <p:spPr>
            <a:xfrm>
              <a:off x="0" y="4952880"/>
              <a:ext cx="12189240" cy="1902240"/>
            </a:xfrm>
            <a:prstGeom prst="rect">
              <a:avLst/>
            </a:prstGeom>
            <a:ln>
              <a:noFill/>
            </a:ln>
          </p:spPr>
        </p:pic>
      </p:grpSp>
      <p:pic>
        <p:nvPicPr>
          <p:cNvPr id="126" name="" descr=""/>
          <p:cNvPicPr/>
          <p:nvPr/>
        </p:nvPicPr>
        <p:blipFill>
          <a:blip r:embed="rId2"/>
          <a:stretch/>
        </p:blipFill>
        <p:spPr>
          <a:xfrm>
            <a:off x="10224000" y="144000"/>
            <a:ext cx="1787040" cy="1800000"/>
          </a:xfrm>
          <a:prstGeom prst="rect">
            <a:avLst/>
          </a:prstGeom>
          <a:ln>
            <a:noFill/>
          </a:ln>
        </p:spPr>
      </p:pic>
      <p:pic>
        <p:nvPicPr>
          <p:cNvPr id="127" name="" descr=""/>
          <p:cNvPicPr/>
          <p:nvPr/>
        </p:nvPicPr>
        <p:blipFill>
          <a:blip r:embed="rId3"/>
          <a:stretch/>
        </p:blipFill>
        <p:spPr>
          <a:xfrm>
            <a:off x="288000" y="144000"/>
            <a:ext cx="2232000" cy="17773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roup 1"/>
          <p:cNvGrpSpPr/>
          <p:nvPr/>
        </p:nvGrpSpPr>
        <p:grpSpPr>
          <a:xfrm>
            <a:off x="0" y="312480"/>
            <a:ext cx="12189240" cy="6542640"/>
            <a:chOff x="0" y="312480"/>
            <a:chExt cx="12189240" cy="6542640"/>
          </a:xfrm>
        </p:grpSpPr>
        <p:sp>
          <p:nvSpPr>
            <p:cNvPr id="129" name="CustomShape 2"/>
            <p:cNvSpPr/>
            <p:nvPr/>
          </p:nvSpPr>
          <p:spPr>
            <a:xfrm>
              <a:off x="430920" y="2018160"/>
              <a:ext cx="10942920" cy="3076560"/>
            </a:xfrm>
            <a:prstGeom prst="rect">
              <a:avLst/>
            </a:prstGeom>
            <a:solidFill>
              <a:srgbClr val="778899">
                <a:alpha val="75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>
              <a:spAutoFit/>
            </a:bodyPr>
            <a:p>
              <a:pPr>
                <a:lnSpc>
                  <a:spcPct val="100000"/>
                </a:lnSpc>
              </a:pPr>
              <a:r>
                <a:rPr b="1" lang="en-GB" sz="2800" spc="-1" strike="noStrike">
                  <a:solidFill>
                    <a:srgbClr val="000000"/>
                  </a:solidFill>
                  <a:latin typeface="HK Grotesk"/>
                  <a:ea typeface="DejaVu Sans"/>
                </a:rPr>
                <a:t>SILVER :</a:t>
              </a:r>
              <a:endParaRPr b="0" lang="en-GB" sz="2800" spc="-1" strike="noStrike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b="0" lang="en-GB" sz="2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Decide what kind of eye you want and draw </a:t>
              </a:r>
              <a:r>
                <a:rPr b="1" lang="en-GB" sz="2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one.</a:t>
              </a:r>
              <a:endParaRPr b="0" lang="en-GB" sz="2800" spc="-1" strike="noStrike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b="1" lang="en-GB" sz="2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Once you have an eye you like, turn it into a function!</a:t>
              </a:r>
              <a:endParaRPr b="0" lang="en-GB" sz="2800" spc="-1" strike="noStrike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en-GB" sz="2800" spc="-1" strike="noStrike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b="0" lang="en-GB" sz="2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That way you can draw two eyes easily.</a:t>
              </a:r>
              <a:endParaRPr b="0" lang="en-GB" sz="2800" spc="-1" strike="noStrike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en-GB" sz="2800" spc="-1" strike="noStrike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b="0" lang="en-GB" sz="2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Share your project again</a:t>
              </a:r>
              <a:endParaRPr b="0" lang="en-GB" sz="2800" spc="-1" strike="noStrike">
                <a:latin typeface="Arial"/>
              </a:endParaRPr>
            </a:p>
          </p:txBody>
        </p:sp>
        <p:sp>
          <p:nvSpPr>
            <p:cNvPr id="130" name="CustomShape 3"/>
            <p:cNvSpPr/>
            <p:nvPr/>
          </p:nvSpPr>
          <p:spPr>
            <a:xfrm>
              <a:off x="430920" y="312480"/>
              <a:ext cx="11248200" cy="118692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>
              <a:spAutoFit/>
            </a:bodyPr>
            <a:p>
              <a:pPr algn="ctr">
                <a:lnSpc>
                  <a:spcPct val="100000"/>
                </a:lnSpc>
              </a:pPr>
              <a:r>
                <a:rPr b="1" lang="en-GB" sz="3600" spc="-1" strike="noStrike">
                  <a:solidFill>
                    <a:srgbClr val="000000"/>
                  </a:solidFill>
                  <a:latin typeface="HK Grotesk"/>
                  <a:ea typeface="DejaVu Sans"/>
                </a:rPr>
                <a:t>CHALLENGE ONE</a:t>
              </a:r>
              <a:endParaRPr b="0" lang="en-GB" sz="36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GB" sz="3600" spc="-1" strike="noStrike">
                  <a:solidFill>
                    <a:srgbClr val="000000"/>
                  </a:solidFill>
                  <a:latin typeface="HK Grotesk"/>
                  <a:ea typeface="DejaVu Sans"/>
                </a:rPr>
                <a:t>Eye See You</a:t>
              </a:r>
              <a:endParaRPr b="0" lang="en-GB" sz="3600" spc="-1" strike="noStrike">
                <a:latin typeface="Arial"/>
              </a:endParaRPr>
            </a:p>
          </p:txBody>
        </p:sp>
        <p:pic>
          <p:nvPicPr>
            <p:cNvPr id="131" name="Picture 5_3" descr=""/>
            <p:cNvPicPr/>
            <p:nvPr/>
          </p:nvPicPr>
          <p:blipFill>
            <a:blip r:embed="rId1"/>
            <a:stretch/>
          </p:blipFill>
          <p:spPr>
            <a:xfrm>
              <a:off x="0" y="4952880"/>
              <a:ext cx="12189240" cy="1902240"/>
            </a:xfrm>
            <a:prstGeom prst="rect">
              <a:avLst/>
            </a:prstGeom>
            <a:ln>
              <a:noFill/>
            </a:ln>
          </p:spPr>
        </p:pic>
      </p:grpSp>
      <p:pic>
        <p:nvPicPr>
          <p:cNvPr id="132" name="" descr=""/>
          <p:cNvPicPr/>
          <p:nvPr/>
        </p:nvPicPr>
        <p:blipFill>
          <a:blip r:embed="rId2"/>
          <a:stretch/>
        </p:blipFill>
        <p:spPr>
          <a:xfrm>
            <a:off x="7776000" y="936000"/>
            <a:ext cx="4181040" cy="10285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" name="Group 1"/>
          <p:cNvGrpSpPr/>
          <p:nvPr/>
        </p:nvGrpSpPr>
        <p:grpSpPr>
          <a:xfrm>
            <a:off x="0" y="312480"/>
            <a:ext cx="12189240" cy="6542640"/>
            <a:chOff x="0" y="312480"/>
            <a:chExt cx="12189240" cy="6542640"/>
          </a:xfrm>
        </p:grpSpPr>
        <p:sp>
          <p:nvSpPr>
            <p:cNvPr id="134" name="CustomShape 2"/>
            <p:cNvSpPr/>
            <p:nvPr/>
          </p:nvSpPr>
          <p:spPr>
            <a:xfrm>
              <a:off x="430920" y="2018160"/>
              <a:ext cx="10942920" cy="1796040"/>
            </a:xfrm>
            <a:prstGeom prst="rect">
              <a:avLst/>
            </a:prstGeom>
            <a:solidFill>
              <a:srgbClr val="ffd700">
                <a:alpha val="75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>
              <a:spAutoFit/>
            </a:bodyPr>
            <a:p>
              <a:pPr>
                <a:lnSpc>
                  <a:spcPct val="100000"/>
                </a:lnSpc>
              </a:pPr>
              <a:r>
                <a:rPr b="1" lang="en-GB" sz="2800" spc="-1" strike="noStrike">
                  <a:solidFill>
                    <a:srgbClr val="000000"/>
                  </a:solidFill>
                  <a:latin typeface="HK Grotesk"/>
                  <a:ea typeface="DejaVu Sans"/>
                </a:rPr>
                <a:t>GOLD :</a:t>
              </a:r>
              <a:endParaRPr b="0" lang="en-GB" sz="2800" spc="-1" strike="noStrike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b="0" lang="en-GB" sz="2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Draw yourself a mouth</a:t>
              </a:r>
              <a:endParaRPr b="0" lang="en-GB" sz="2800" spc="-1" strike="noStrike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en-GB" sz="2800" spc="-1" strike="noStrike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b="0" lang="en-GB" sz="2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Well done, you’ve done the basics… now to take it further!</a:t>
              </a:r>
              <a:endParaRPr b="0" lang="en-GB" sz="2800" spc="-1" strike="noStrike">
                <a:latin typeface="Arial"/>
              </a:endParaRPr>
            </a:p>
          </p:txBody>
        </p:sp>
        <p:sp>
          <p:nvSpPr>
            <p:cNvPr id="135" name="CustomShape 3"/>
            <p:cNvSpPr/>
            <p:nvPr/>
          </p:nvSpPr>
          <p:spPr>
            <a:xfrm>
              <a:off x="430920" y="312480"/>
              <a:ext cx="11248200" cy="118692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>
              <a:spAutoFit/>
            </a:bodyPr>
            <a:p>
              <a:pPr algn="ctr">
                <a:lnSpc>
                  <a:spcPct val="100000"/>
                </a:lnSpc>
              </a:pPr>
              <a:r>
                <a:rPr b="1" lang="en-GB" sz="3600" spc="-1" strike="noStrike">
                  <a:solidFill>
                    <a:srgbClr val="000000"/>
                  </a:solidFill>
                  <a:latin typeface="HK Grotesk"/>
                  <a:ea typeface="DejaVu Sans"/>
                </a:rPr>
                <a:t>CHALLENGE ONE</a:t>
              </a:r>
              <a:endParaRPr b="0" lang="en-GB" sz="36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GB" sz="3600" spc="-1" strike="noStrike">
                  <a:solidFill>
                    <a:srgbClr val="000000"/>
                  </a:solidFill>
                  <a:latin typeface="HK Grotesk"/>
                  <a:ea typeface="DejaVu Sans"/>
                </a:rPr>
                <a:t>Mouth</a:t>
              </a:r>
              <a:endParaRPr b="0" lang="en-GB" sz="3600" spc="-1" strike="noStrike">
                <a:latin typeface="Arial"/>
              </a:endParaRPr>
            </a:p>
          </p:txBody>
        </p:sp>
        <p:pic>
          <p:nvPicPr>
            <p:cNvPr id="136" name="Picture 5_4" descr=""/>
            <p:cNvPicPr/>
            <p:nvPr/>
          </p:nvPicPr>
          <p:blipFill>
            <a:blip r:embed="rId1"/>
            <a:stretch/>
          </p:blipFill>
          <p:spPr>
            <a:xfrm>
              <a:off x="0" y="4952880"/>
              <a:ext cx="12189240" cy="1902240"/>
            </a:xfrm>
            <a:prstGeom prst="rect">
              <a:avLst/>
            </a:prstGeom>
            <a:ln>
              <a:noFill/>
            </a:ln>
          </p:spPr>
        </p:pic>
      </p:grpSp>
      <p:pic>
        <p:nvPicPr>
          <p:cNvPr id="137" name="" descr=""/>
          <p:cNvPicPr/>
          <p:nvPr/>
        </p:nvPicPr>
        <p:blipFill>
          <a:blip r:embed="rId2"/>
          <a:stretch/>
        </p:blipFill>
        <p:spPr>
          <a:xfrm>
            <a:off x="9016560" y="-72000"/>
            <a:ext cx="3295440" cy="33714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Group 1"/>
          <p:cNvGrpSpPr/>
          <p:nvPr/>
        </p:nvGrpSpPr>
        <p:grpSpPr>
          <a:xfrm>
            <a:off x="0" y="312480"/>
            <a:ext cx="12189240" cy="6542640"/>
            <a:chOff x="0" y="312480"/>
            <a:chExt cx="12189240" cy="6542640"/>
          </a:xfrm>
        </p:grpSpPr>
        <p:sp>
          <p:nvSpPr>
            <p:cNvPr id="139" name="CustomShape 2"/>
            <p:cNvSpPr/>
            <p:nvPr/>
          </p:nvSpPr>
          <p:spPr>
            <a:xfrm>
              <a:off x="430920" y="312480"/>
              <a:ext cx="11248200" cy="118692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>
              <a:spAutoFit/>
            </a:bodyPr>
            <a:p>
              <a:pPr algn="ctr">
                <a:lnSpc>
                  <a:spcPct val="100000"/>
                </a:lnSpc>
              </a:pPr>
              <a:r>
                <a:rPr b="1" lang="en-GB" sz="3600" spc="-1" strike="noStrike">
                  <a:solidFill>
                    <a:srgbClr val="000000"/>
                  </a:solidFill>
                  <a:latin typeface="HK Grotesk"/>
                  <a:ea typeface="DejaVu Sans"/>
                </a:rPr>
                <a:t>CHALLENGE TWO</a:t>
              </a:r>
              <a:endParaRPr b="0" lang="en-GB" sz="36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GB" sz="3600" spc="-1" strike="noStrike">
                  <a:solidFill>
                    <a:srgbClr val="000000"/>
                  </a:solidFill>
                  <a:latin typeface="HK Grotesk"/>
                  <a:ea typeface="DejaVu Sans"/>
                </a:rPr>
                <a:t>Going further: pick an extra activity or two</a:t>
              </a:r>
              <a:endParaRPr b="0" lang="en-GB" sz="3600" spc="-1" strike="noStrike">
                <a:latin typeface="Arial"/>
              </a:endParaRPr>
            </a:p>
          </p:txBody>
        </p:sp>
        <p:pic>
          <p:nvPicPr>
            <p:cNvPr id="140" name="Picture 5_1" descr=""/>
            <p:cNvPicPr/>
            <p:nvPr/>
          </p:nvPicPr>
          <p:blipFill>
            <a:blip r:embed="rId1"/>
            <a:stretch/>
          </p:blipFill>
          <p:spPr>
            <a:xfrm>
              <a:off x="0" y="4952880"/>
              <a:ext cx="12189240" cy="190224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41" name="CustomShape 3"/>
          <p:cNvSpPr/>
          <p:nvPr/>
        </p:nvSpPr>
        <p:spPr>
          <a:xfrm>
            <a:off x="576000" y="1872000"/>
            <a:ext cx="4389840" cy="162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2" name="CustomShape 4"/>
          <p:cNvSpPr/>
          <p:nvPr/>
        </p:nvSpPr>
        <p:spPr>
          <a:xfrm>
            <a:off x="1944000" y="1604520"/>
            <a:ext cx="9640440" cy="397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solidFill>
                  <a:srgbClr val="000000"/>
                </a:solidFill>
                <a:latin typeface="Arial"/>
                <a:ea typeface="DejaVu Sans"/>
              </a:rPr>
              <a:t>Can you give it ears?</a:t>
            </a:r>
            <a:endParaRPr b="0" lang="en-GB" sz="2400" spc="-1" strike="noStrike"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solidFill>
                  <a:srgbClr val="000000"/>
                </a:solidFill>
                <a:latin typeface="Arial"/>
                <a:ea typeface="DejaVu Sans"/>
              </a:rPr>
              <a:t>A nose?</a:t>
            </a:r>
            <a:endParaRPr b="0" lang="en-GB" sz="2400" spc="-1" strike="noStrike"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solidFill>
                  <a:srgbClr val="000000"/>
                </a:solidFill>
                <a:latin typeface="Arial"/>
                <a:ea typeface="DejaVu Sans"/>
              </a:rPr>
              <a:t>Glasses?</a:t>
            </a:r>
            <a:endParaRPr b="0" lang="en-GB" sz="2400" spc="-1" strike="noStrike"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solidFill>
                  <a:srgbClr val="000000"/>
                </a:solidFill>
                <a:latin typeface="Arial"/>
                <a:ea typeface="DejaVu Sans"/>
              </a:rPr>
              <a:t>Hair?</a:t>
            </a:r>
            <a:endParaRPr b="0" lang="en-GB" sz="2400" spc="-1" strike="noStrike"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solidFill>
                  <a:srgbClr val="000000"/>
                </a:solidFill>
                <a:latin typeface="Arial"/>
                <a:ea typeface="DejaVu Sans"/>
              </a:rPr>
              <a:t>Can you animate your face?</a:t>
            </a:r>
            <a:endParaRPr b="0" lang="en-GB" sz="2400" spc="-1" strike="noStrike"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solidFill>
                  <a:srgbClr val="000000"/>
                </a:solidFill>
                <a:latin typeface="Arial"/>
                <a:ea typeface="DejaVu Sans"/>
              </a:rPr>
              <a:t>...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14868</TotalTime>
  <Application>LibreOffice/6.4.7.2$Linux_X86_64 LibreOffice_project/40$Build-2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2021-04-30T10:41:39Z</dcterms:created>
  <dc:creator>Silver Talon</dc:creator>
  <dc:description/>
  <dc:language>en-GB</dc:language>
  <cp:lastModifiedBy>Hannah Dee</cp:lastModifiedBy>
  <dcterms:modified xsi:type="dcterms:W3CDTF">2023-06-21T18:28:14Z</dcterms:modified>
  <cp:revision>31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7</vt:i4>
  </property>
</Properties>
</file>