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492920" y="16045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2376360" y="16045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492920" y="36817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2376360" y="36817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1492920" y="16045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2376360" y="16045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1492920" y="36817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2376360" y="36817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1492920" y="16045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2376360" y="16045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1492920" y="36817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2376360" y="3681720"/>
            <a:ext cx="840960" cy="1896480"/>
          </a:xfrm>
          <a:prstGeom prst="rect">
            <a:avLst/>
          </a:prstGeom>
        </p:spPr>
        <p:txBody>
          <a:bodyPr lIns="0" rIns="0" tIns="0" bIns="0">
            <a:normAutofit fontScale="26000"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1800" spc="-1" strike="noStrike">
                <a:latin typeface="Arial"/>
              </a:rPr>
              <a:t>Click to edit the title text format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>
            <a:normAutofit fontScale="1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160" cy="3976560"/>
          </a:xfrm>
          <a:prstGeom prst="rect">
            <a:avLst/>
          </a:prstGeom>
        </p:spPr>
        <p:txBody>
          <a:bodyPr lIns="0" rIns="0" tIns="0" bIns="0">
            <a:normAutofit fontScale="1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hyperlink" Target="https://projects.raspberrypi.org/en/pathways/python-intro" TargetMode="External"/><Relationship Id="rId3" Type="http://schemas.openxmlformats.org/officeDocument/2006/relationships/hyperlink" Target="https://trinket.io/" TargetMode="External"/><Relationship Id="rId4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cc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4" descr="A close up of a logo&#10;&#10;Description automatically generated"/>
          <p:cNvPicPr/>
          <p:nvPr/>
        </p:nvPicPr>
        <p:blipFill>
          <a:blip r:embed="rId1"/>
          <a:stretch/>
        </p:blipFill>
        <p:spPr>
          <a:xfrm>
            <a:off x="0" y="4952880"/>
            <a:ext cx="12190320" cy="1903320"/>
          </a:xfrm>
          <a:prstGeom prst="rect">
            <a:avLst/>
          </a:prstGeom>
          <a:ln>
            <a:noFill/>
          </a:ln>
        </p:spPr>
      </p:pic>
      <p:graphicFrame>
        <p:nvGraphicFramePr>
          <p:cNvPr id="116" name="Table 1"/>
          <p:cNvGraphicFramePr/>
          <p:nvPr/>
        </p:nvGraphicFramePr>
        <p:xfrm>
          <a:off x="2009160" y="1948680"/>
          <a:ext cx="8173080" cy="0"/>
        </p:xfrm>
        <a:graphic>
          <a:graphicData uri="http://schemas.openxmlformats.org/drawingml/2006/table">
            <a:tbl>
              <a:tblPr/>
              <a:tblGrid>
                <a:gridCol w="8173440"/>
              </a:tblGrid>
              <a:tr h="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5000" spc="-1" strike="noStrike">
                          <a:solidFill>
                            <a:srgbClr val="242753"/>
                          </a:solidFill>
                          <a:latin typeface="HK Grotesk"/>
                        </a:rPr>
                        <a:t>Python programming 2</a:t>
                      </a:r>
                      <a:endParaRPr b="0" lang="en-GB" sz="5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noFill/>
                    </a:lnL>
                    <a:lnR w="12240">
                      <a:noFill/>
                    </a:lnR>
                    <a:lnT w="12240">
                      <a:solidFill>
                        <a:srgbClr val="242753"/>
                      </a:solidFill>
                    </a:lnT>
                    <a:lnB w="12240">
                      <a:solidFill>
                        <a:srgbClr val="242753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5" descr=""/>
          <p:cNvPicPr/>
          <p:nvPr/>
        </p:nvPicPr>
        <p:blipFill>
          <a:blip r:embed="rId1"/>
          <a:stretch/>
        </p:blipFill>
        <p:spPr>
          <a:xfrm>
            <a:off x="0" y="4952880"/>
            <a:ext cx="12190320" cy="1903320"/>
          </a:xfrm>
          <a:prstGeom prst="rect">
            <a:avLst/>
          </a:prstGeom>
          <a:ln>
            <a:noFill/>
          </a:ln>
        </p:spPr>
      </p:pic>
      <p:sp>
        <p:nvSpPr>
          <p:cNvPr id="118" name="CustomShape 1"/>
          <p:cNvSpPr/>
          <p:nvPr/>
        </p:nvSpPr>
        <p:spPr>
          <a:xfrm>
            <a:off x="864000" y="572400"/>
            <a:ext cx="9862920" cy="198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n-GB" sz="4000" spc="-1" strike="noStrike">
                <a:solidFill>
                  <a:srgbClr val="000000"/>
                </a:solidFill>
                <a:latin typeface="HK Grotesk"/>
                <a:ea typeface="DejaVu Sans"/>
              </a:rPr>
              <a:t>We are using 2 platforms for this:</a:t>
            </a:r>
            <a:endParaRPr b="0" lang="en-GB" sz="4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4000" spc="-1" strike="noStrike">
                <a:solidFill>
                  <a:srgbClr val="000000"/>
                </a:solidFill>
                <a:latin typeface="HK Grotesk"/>
                <a:ea typeface="DejaVu Sans"/>
              </a:rPr>
              <a:t>code club </a:t>
            </a:r>
            <a:br/>
            <a:r>
              <a:rPr b="0" lang="en-GB" sz="2600" spc="-1" strike="noStrike" u="sng">
                <a:solidFill>
                  <a:srgbClr val="0563c1"/>
                </a:solidFill>
                <a:uFillTx/>
                <a:latin typeface="HK Grotesk"/>
                <a:ea typeface="DejaVu Sans"/>
                <a:hlinkClick r:id="rId2"/>
              </a:rPr>
              <a:t>https://projects.raspberrypi.org/en/pathways/python-intro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4000" spc="-1" strike="noStrike">
                <a:solidFill>
                  <a:srgbClr val="000000"/>
                </a:solidFill>
                <a:latin typeface="HK Grotesk"/>
                <a:ea typeface="DejaVu Sans"/>
              </a:rPr>
              <a:t>And trinket</a:t>
            </a:r>
            <a:endParaRPr b="0" lang="en-GB" sz="4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 u="sng">
                <a:solidFill>
                  <a:srgbClr val="0563c1"/>
                </a:solidFill>
                <a:uFillTx/>
                <a:latin typeface="HK Grotesk"/>
                <a:ea typeface="DejaVu Sans"/>
                <a:hlinkClick r:id="rId3"/>
              </a:rPr>
              <a:t>https://trinket.io/</a:t>
            </a: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 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To set yourself up, open both of these websites in separate browser tabs.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Create an account for yourself in each, and be sure to remember the password.</a:t>
            </a:r>
            <a:endParaRPr b="0" lang="en-GB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5_2" descr=""/>
          <p:cNvPicPr/>
          <p:nvPr/>
        </p:nvPicPr>
        <p:blipFill>
          <a:blip r:embed="rId1"/>
          <a:stretch/>
        </p:blipFill>
        <p:spPr>
          <a:xfrm>
            <a:off x="0" y="4952880"/>
            <a:ext cx="12190320" cy="1903320"/>
          </a:xfrm>
          <a:prstGeom prst="rect">
            <a:avLst/>
          </a:prstGeom>
          <a:ln>
            <a:noFill/>
          </a:ln>
        </p:spPr>
      </p:pic>
      <p:sp>
        <p:nvSpPr>
          <p:cNvPr id="120" name="CustomShape 1"/>
          <p:cNvSpPr/>
          <p:nvPr/>
        </p:nvSpPr>
        <p:spPr>
          <a:xfrm>
            <a:off x="864000" y="572400"/>
            <a:ext cx="9862920" cy="198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If you haven’t done week 1, first have a go at that. </a:t>
            </a: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2600" spc="-1" strike="noStrike">
                <a:solidFill>
                  <a:srgbClr val="000000"/>
                </a:solidFill>
                <a:latin typeface="HK Grotesk"/>
                <a:ea typeface="DejaVu Sans"/>
              </a:rPr>
              <a:t>Week 2 is target practice!</a:t>
            </a:r>
            <a:br/>
            <a:endParaRPr b="0" lang="en-GB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2600" spc="-1" strike="noStrike">
              <a:latin typeface="Arial"/>
            </a:endParaRPr>
          </a:p>
        </p:txBody>
      </p:sp>
      <p:pic>
        <p:nvPicPr>
          <p:cNvPr id="121" name="" descr=""/>
          <p:cNvPicPr/>
          <p:nvPr/>
        </p:nvPicPr>
        <p:blipFill>
          <a:blip r:embed="rId2"/>
          <a:stretch/>
        </p:blipFill>
        <p:spPr>
          <a:xfrm>
            <a:off x="7272000" y="1278000"/>
            <a:ext cx="3771000" cy="3761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1"/>
          <p:cNvGrpSpPr/>
          <p:nvPr/>
        </p:nvGrpSpPr>
        <p:grpSpPr>
          <a:xfrm>
            <a:off x="0" y="312480"/>
            <a:ext cx="12190320" cy="6543720"/>
            <a:chOff x="0" y="312480"/>
            <a:chExt cx="12190320" cy="6543720"/>
          </a:xfrm>
        </p:grpSpPr>
        <p:sp>
          <p:nvSpPr>
            <p:cNvPr id="123" name="CustomShape 2"/>
            <p:cNvSpPr/>
            <p:nvPr/>
          </p:nvSpPr>
          <p:spPr>
            <a:xfrm>
              <a:off x="430920" y="2018160"/>
              <a:ext cx="10944000" cy="2222640"/>
            </a:xfrm>
            <a:prstGeom prst="rect">
              <a:avLst/>
            </a:prstGeom>
            <a:solidFill>
              <a:srgbClr val="bb964d">
                <a:alpha val="75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>
                <a:lnSpc>
                  <a:spcPct val="100000"/>
                </a:lnSpc>
              </a:pPr>
              <a:r>
                <a:rPr b="1" lang="en-GB" sz="28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BRONZE: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Follow the instructions to draw your background and create a target. 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Once you’ve done this, share with a robot club helper who can confirm you have Bronze before continuing.</a:t>
              </a:r>
              <a:endParaRPr b="0" lang="en-GB" sz="2800" spc="-1" strike="noStrike">
                <a:latin typeface="Arial"/>
              </a:endParaRPr>
            </a:p>
          </p:txBody>
        </p:sp>
        <p:sp>
          <p:nvSpPr>
            <p:cNvPr id="124" name="CustomShape 3"/>
            <p:cNvSpPr/>
            <p:nvPr/>
          </p:nvSpPr>
          <p:spPr>
            <a:xfrm>
              <a:off x="430920" y="312480"/>
              <a:ext cx="11249280" cy="11869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CHALLENGE ONE</a:t>
              </a:r>
              <a:endParaRPr b="0" lang="en-GB" sz="36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Getting started</a:t>
              </a:r>
              <a:endParaRPr b="0" lang="en-GB" sz="3600" spc="-1" strike="noStrike">
                <a:latin typeface="Arial"/>
              </a:endParaRPr>
            </a:p>
          </p:txBody>
        </p:sp>
        <p:pic>
          <p:nvPicPr>
            <p:cNvPr id="125" name="Picture 5" descr=""/>
            <p:cNvPicPr/>
            <p:nvPr/>
          </p:nvPicPr>
          <p:blipFill>
            <a:blip r:embed="rId1"/>
            <a:stretch/>
          </p:blipFill>
          <p:spPr>
            <a:xfrm>
              <a:off x="0" y="4952880"/>
              <a:ext cx="12190320" cy="1903320"/>
            </a:xfrm>
            <a:prstGeom prst="rect">
              <a:avLst/>
            </a:prstGeom>
            <a:ln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0" y="312480"/>
            <a:ext cx="12190320" cy="6543720"/>
            <a:chOff x="0" y="312480"/>
            <a:chExt cx="12190320" cy="6543720"/>
          </a:xfrm>
        </p:grpSpPr>
        <p:sp>
          <p:nvSpPr>
            <p:cNvPr id="127" name="CustomShape 2"/>
            <p:cNvSpPr/>
            <p:nvPr/>
          </p:nvSpPr>
          <p:spPr>
            <a:xfrm>
              <a:off x="430920" y="2018160"/>
              <a:ext cx="10944000" cy="2223000"/>
            </a:xfrm>
            <a:prstGeom prst="rect">
              <a:avLst/>
            </a:prstGeom>
            <a:solidFill>
              <a:srgbClr val="778899">
                <a:alpha val="75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>
                <a:lnSpc>
                  <a:spcPct val="100000"/>
                </a:lnSpc>
              </a:pPr>
              <a:r>
                <a:rPr b="1" lang="en-GB" sz="28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SILVER :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Complete the section “Fire your arrow”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Share your project again</a:t>
              </a:r>
              <a:endParaRPr b="0" lang="en-GB" sz="2800" spc="-1" strike="noStrike">
                <a:latin typeface="Arial"/>
              </a:endParaRPr>
            </a:p>
          </p:txBody>
        </p:sp>
        <p:sp>
          <p:nvSpPr>
            <p:cNvPr id="128" name="CustomShape 3"/>
            <p:cNvSpPr/>
            <p:nvPr/>
          </p:nvSpPr>
          <p:spPr>
            <a:xfrm>
              <a:off x="430920" y="312480"/>
              <a:ext cx="11249280" cy="11869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CHALLENGE ONE</a:t>
              </a:r>
              <a:endParaRPr b="0" lang="en-GB" sz="36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Random arrows</a:t>
              </a:r>
              <a:endParaRPr b="0" lang="en-GB" sz="3600" spc="-1" strike="noStrike">
                <a:latin typeface="Arial"/>
              </a:endParaRPr>
            </a:p>
          </p:txBody>
        </p:sp>
        <p:pic>
          <p:nvPicPr>
            <p:cNvPr id="129" name="Picture 5_3" descr=""/>
            <p:cNvPicPr/>
            <p:nvPr/>
          </p:nvPicPr>
          <p:blipFill>
            <a:blip r:embed="rId1"/>
            <a:stretch/>
          </p:blipFill>
          <p:spPr>
            <a:xfrm>
              <a:off x="0" y="4952880"/>
              <a:ext cx="12190320" cy="1903320"/>
            </a:xfrm>
            <a:prstGeom prst="rect">
              <a:avLst/>
            </a:prstGeom>
            <a:ln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roup 1"/>
          <p:cNvGrpSpPr/>
          <p:nvPr/>
        </p:nvGrpSpPr>
        <p:grpSpPr>
          <a:xfrm>
            <a:off x="0" y="312480"/>
            <a:ext cx="12190320" cy="6543720"/>
            <a:chOff x="0" y="312480"/>
            <a:chExt cx="12190320" cy="6543720"/>
          </a:xfrm>
        </p:grpSpPr>
        <p:sp>
          <p:nvSpPr>
            <p:cNvPr id="131" name="CustomShape 2"/>
            <p:cNvSpPr/>
            <p:nvPr/>
          </p:nvSpPr>
          <p:spPr>
            <a:xfrm>
              <a:off x="430920" y="2018160"/>
              <a:ext cx="10944000" cy="1796040"/>
            </a:xfrm>
            <a:prstGeom prst="rect">
              <a:avLst/>
            </a:prstGeom>
            <a:solidFill>
              <a:srgbClr val="ffd700">
                <a:alpha val="75000"/>
              </a:srgbClr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>
                <a:lnSpc>
                  <a:spcPct val="100000"/>
                </a:lnSpc>
              </a:pPr>
              <a:r>
                <a:rPr b="1" lang="en-GB" sz="28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GOLD :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Complete “Score points” and then the quiz.</a:t>
              </a: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b="0" lang="en-GB" sz="28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en-GB" sz="28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Well done, you’ve done the basics… now to take it further!</a:t>
              </a:r>
              <a:endParaRPr b="0" lang="en-GB" sz="2800" spc="-1" strike="noStrike">
                <a:latin typeface="Arial"/>
              </a:endParaRPr>
            </a:p>
          </p:txBody>
        </p:sp>
        <p:sp>
          <p:nvSpPr>
            <p:cNvPr id="132" name="CustomShape 3"/>
            <p:cNvSpPr/>
            <p:nvPr/>
          </p:nvSpPr>
          <p:spPr>
            <a:xfrm>
              <a:off x="430920" y="312480"/>
              <a:ext cx="11249280" cy="11869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CHALLENGE ONE</a:t>
              </a:r>
              <a:endParaRPr b="0" lang="en-GB" sz="36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Questions and answers</a:t>
              </a:r>
              <a:endParaRPr b="0" lang="en-GB" sz="3600" spc="-1" strike="noStrike">
                <a:latin typeface="Arial"/>
              </a:endParaRPr>
            </a:p>
          </p:txBody>
        </p:sp>
        <p:pic>
          <p:nvPicPr>
            <p:cNvPr id="133" name="Picture 5_4" descr=""/>
            <p:cNvPicPr/>
            <p:nvPr/>
          </p:nvPicPr>
          <p:blipFill>
            <a:blip r:embed="rId1"/>
            <a:stretch/>
          </p:blipFill>
          <p:spPr>
            <a:xfrm>
              <a:off x="0" y="4952880"/>
              <a:ext cx="12190320" cy="1903320"/>
            </a:xfrm>
            <a:prstGeom prst="rect">
              <a:avLst/>
            </a:prstGeom>
            <a:ln>
              <a:noFill/>
            </a:ln>
          </p:spPr>
        </p:pic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oup 1"/>
          <p:cNvGrpSpPr/>
          <p:nvPr/>
        </p:nvGrpSpPr>
        <p:grpSpPr>
          <a:xfrm>
            <a:off x="0" y="312480"/>
            <a:ext cx="12190320" cy="6543720"/>
            <a:chOff x="0" y="312480"/>
            <a:chExt cx="12190320" cy="6543720"/>
          </a:xfrm>
        </p:grpSpPr>
        <p:sp>
          <p:nvSpPr>
            <p:cNvPr id="135" name="CustomShape 2"/>
            <p:cNvSpPr/>
            <p:nvPr/>
          </p:nvSpPr>
          <p:spPr>
            <a:xfrm>
              <a:off x="430920" y="312480"/>
              <a:ext cx="11249280" cy="118692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CHALLENGE TWO</a:t>
              </a:r>
              <a:endParaRPr b="0" lang="en-GB" sz="36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GB" sz="3600" spc="-1" strike="noStrike">
                  <a:solidFill>
                    <a:srgbClr val="000000"/>
                  </a:solidFill>
                  <a:latin typeface="HK Grotesk"/>
                  <a:ea typeface="DejaVu Sans"/>
                </a:rPr>
                <a:t>Going further</a:t>
              </a:r>
              <a:endParaRPr b="0" lang="en-GB" sz="3600" spc="-1" strike="noStrike">
                <a:latin typeface="Arial"/>
              </a:endParaRPr>
            </a:p>
          </p:txBody>
        </p:sp>
        <p:pic>
          <p:nvPicPr>
            <p:cNvPr id="136" name="Picture 5_1" descr=""/>
            <p:cNvPicPr/>
            <p:nvPr/>
          </p:nvPicPr>
          <p:blipFill>
            <a:blip r:embed="rId1"/>
            <a:stretch/>
          </p:blipFill>
          <p:spPr>
            <a:xfrm>
              <a:off x="0" y="4952880"/>
              <a:ext cx="12190320" cy="190332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37" name="CustomShape 3"/>
          <p:cNvSpPr/>
          <p:nvPr/>
        </p:nvSpPr>
        <p:spPr>
          <a:xfrm>
            <a:off x="576000" y="1872000"/>
            <a:ext cx="4390920" cy="162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4"/>
          <p:cNvSpPr/>
          <p:nvPr/>
        </p:nvSpPr>
        <p:spPr>
          <a:xfrm>
            <a:off x="4824000" y="1604520"/>
            <a:ext cx="6761520" cy="397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Can you make the target easier or harder by having more or fewer target circles?</a:t>
            </a:r>
            <a:endParaRPr b="0" lang="en-GB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It would be good if your arrow had a bright tip (a small white circle in the middle of the brown circle, for example). Can you work out how to do this?</a:t>
            </a:r>
            <a:endParaRPr b="0" lang="en-GB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Can you have it so the scores add up as you go?</a:t>
            </a:r>
            <a:endParaRPr b="0" lang="en-GB" sz="24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Arial"/>
                <a:ea typeface="DejaVu Sans"/>
              </a:rPr>
              <a:t>Can you have it so that if you miss three times in a row your total score goes back to zero?</a:t>
            </a:r>
            <a:endParaRPr b="0" lang="en-GB" sz="2400" spc="-1" strike="noStrike">
              <a:latin typeface="Arial"/>
            </a:endParaRPr>
          </a:p>
        </p:txBody>
      </p:sp>
      <p:pic>
        <p:nvPicPr>
          <p:cNvPr id="139" name="" descr=""/>
          <p:cNvPicPr/>
          <p:nvPr/>
        </p:nvPicPr>
        <p:blipFill>
          <a:blip r:embed="rId2"/>
          <a:stretch/>
        </p:blipFill>
        <p:spPr>
          <a:xfrm>
            <a:off x="432000" y="1368000"/>
            <a:ext cx="3771000" cy="3380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14782</TotalTime>
  <Application>LibreOffice/6.4.7.2$Linux_X86_64 LibreOffice_project/40$Build-2</Application>
  <Words>225</Words>
  <Paragraphs>56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2021-04-30T10:41:39Z</dcterms:created>
  <dc:creator>Silver Talon</dc:creator>
  <dc:description/>
  <dc:language>en-GB</dc:language>
  <cp:lastModifiedBy>Hannah Dee</cp:lastModifiedBy>
  <dcterms:modified xsi:type="dcterms:W3CDTF">2023-05-31T16:59:56Z</dcterms:modified>
  <cp:revision>27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