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7" r:id="rId3"/>
    <p:sldId id="264" r:id="rId4"/>
    <p:sldId id="265" r:id="rId5"/>
    <p:sldId id="266" r:id="rId6"/>
    <p:sldId id="258" r:id="rId7"/>
    <p:sldId id="268" r:id="rId8"/>
    <p:sldId id="260" r:id="rId9"/>
    <p:sldId id="270"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4" d="100"/>
          <a:sy n="114" d="100"/>
        </p:scale>
        <p:origin x="5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14935ED7-8301-4B02-81DB-BC3A154A8974}"/>
    <pc:docChg chg="undo custSel modSld">
      <pc:chgData name="Tally Roberts [nar25] (Staff)" userId="98656feb-4347-4df3-85b3-eb8e3c41380a" providerId="ADAL" clId="{14935ED7-8301-4B02-81DB-BC3A154A8974}" dt="2022-11-07T15:23:06.720" v="17" actId="20577"/>
      <pc:docMkLst>
        <pc:docMk/>
      </pc:docMkLst>
      <pc:sldChg chg="modSp mod">
        <pc:chgData name="Tally Roberts [nar25] (Staff)" userId="98656feb-4347-4df3-85b3-eb8e3c41380a" providerId="ADAL" clId="{14935ED7-8301-4B02-81DB-BC3A154A8974}" dt="2022-11-07T15:23:06.720" v="17" actId="20577"/>
        <pc:sldMkLst>
          <pc:docMk/>
          <pc:sldMk cId="3936765590" sldId="263"/>
        </pc:sldMkLst>
        <pc:spChg chg="mod">
          <ac:chgData name="Tally Roberts [nar25] (Staff)" userId="98656feb-4347-4df3-85b3-eb8e3c41380a" providerId="ADAL" clId="{14935ED7-8301-4B02-81DB-BC3A154A8974}" dt="2022-11-07T15:23:06.720" v="17" actId="20577"/>
          <ac:spMkLst>
            <pc:docMk/>
            <pc:sldMk cId="3936765590" sldId="263"/>
            <ac:spMk id="8" creationId="{708026D4-B3C5-4955-9FCB-98CA714301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12/13/23</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115090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13/12/2023</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12/13/23</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20494188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13/12/2023</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Intro to Circuits</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3408D8D3-22B6-134E-B405-D157A1989724}"/>
              </a:ext>
            </a:extLst>
          </p:cNvPr>
          <p:cNvSpPr txBox="1"/>
          <p:nvPr/>
        </p:nvSpPr>
        <p:spPr>
          <a:xfrm>
            <a:off x="2009192" y="3668751"/>
            <a:ext cx="6822574" cy="369332"/>
          </a:xfrm>
          <a:prstGeom prst="rect">
            <a:avLst/>
          </a:prstGeom>
          <a:noFill/>
        </p:spPr>
        <p:txBody>
          <a:bodyPr wrap="square" rtlCol="0">
            <a:spAutoFit/>
          </a:bodyPr>
          <a:lstStyle/>
          <a:p>
            <a:r>
              <a:rPr lang="en-GB" dirty="0"/>
              <a:t>Advanced group: </a:t>
            </a:r>
            <a:r>
              <a:rPr lang="en-GB"/>
              <a:t>Week 5 </a:t>
            </a:r>
            <a:r>
              <a:rPr lang="en-GB" dirty="0"/>
              <a:t>exercises</a:t>
            </a:r>
          </a:p>
        </p:txBody>
      </p:sp>
    </p:spTree>
    <p:extLst>
      <p:ext uri="{BB962C8B-B14F-4D97-AF65-F5344CB8AC3E}">
        <p14:creationId xmlns:p14="http://schemas.microsoft.com/office/powerpoint/2010/main" val="63843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3789948"/>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US" sz="2400" dirty="0">
                <a:latin typeface="HK Grotesk" panose="00000500000000000000" pitchFamily="50" charset="0"/>
              </a:rPr>
              <a:t>Let’s wire up a house!</a:t>
            </a:r>
          </a:p>
          <a:p>
            <a:pPr marL="342900" indent="-342900">
              <a:lnSpc>
                <a:spcPct val="150000"/>
              </a:lnSpc>
              <a:buFont typeface="Arial" panose="020B0604020202020204" pitchFamily="34" charset="0"/>
              <a:buChar char="•"/>
            </a:pPr>
            <a:r>
              <a:rPr lang="en-US" sz="2400" dirty="0">
                <a:latin typeface="HK Grotesk" panose="00000500000000000000" pitchFamily="50" charset="0"/>
              </a:rPr>
              <a:t>Smart home</a:t>
            </a:r>
          </a:p>
          <a:p>
            <a:pPr marL="342900" indent="-342900">
              <a:lnSpc>
                <a:spcPct val="150000"/>
              </a:lnSpc>
              <a:buFont typeface="Arial" panose="020B0604020202020204" pitchFamily="34" charset="0"/>
              <a:buChar char="•"/>
            </a:pPr>
            <a:r>
              <a:rPr lang="en-US" sz="2400" dirty="0">
                <a:latin typeface="HK Grotesk" panose="00000500000000000000" pitchFamily="50" charset="0"/>
              </a:rPr>
              <a:t>Interconnected sensors</a:t>
            </a:r>
          </a:p>
          <a:p>
            <a:pPr marL="342900" indent="-342900">
              <a:lnSpc>
                <a:spcPct val="150000"/>
              </a:lnSpc>
              <a:buFont typeface="Arial" panose="020B0604020202020204" pitchFamily="34" charset="0"/>
              <a:buChar char="•"/>
            </a:pPr>
            <a:r>
              <a:rPr lang="en-US" sz="2400" dirty="0">
                <a:latin typeface="HK Grotesk" panose="00000500000000000000" pitchFamily="50" charset="0"/>
              </a:rPr>
              <a:t>Google home/Alexa</a:t>
            </a:r>
          </a:p>
          <a:p>
            <a:pPr marL="342900" indent="-342900">
              <a:lnSpc>
                <a:spcPct val="150000"/>
              </a:lnSpc>
              <a:buFont typeface="Arial" panose="020B0604020202020204" pitchFamily="34" charset="0"/>
              <a:buChar char="•"/>
            </a:pPr>
            <a:r>
              <a:rPr lang="en-US" sz="2400" dirty="0">
                <a:latin typeface="HK Grotesk" panose="00000500000000000000" pitchFamily="50" charset="0"/>
              </a:rPr>
              <a:t>Multipurpose buttons</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Aims:</a:t>
            </a:r>
          </a:p>
        </p:txBody>
      </p:sp>
      <p:pic>
        <p:nvPicPr>
          <p:cNvPr id="3" name="Picture 2">
            <a:extLst>
              <a:ext uri="{FF2B5EF4-FFF2-40B4-BE49-F238E27FC236}">
                <a16:creationId xmlns:a16="http://schemas.microsoft.com/office/drawing/2014/main" id="{F356EEAF-6FD8-F6A3-205D-955DBAFA1B6F}"/>
              </a:ext>
            </a:extLst>
          </p:cNvPr>
          <p:cNvPicPr>
            <a:picLocks noChangeAspect="1"/>
          </p:cNvPicPr>
          <p:nvPr/>
        </p:nvPicPr>
        <p:blipFill>
          <a:blip r:embed="rId3"/>
          <a:stretch>
            <a:fillRect/>
          </a:stretch>
        </p:blipFill>
        <p:spPr>
          <a:xfrm>
            <a:off x="4086225" y="1158662"/>
            <a:ext cx="7840612" cy="3957050"/>
          </a:xfrm>
          <a:prstGeom prst="rect">
            <a:avLst/>
          </a:prstGeom>
        </p:spPr>
      </p:pic>
    </p:spTree>
    <p:extLst>
      <p:ext uri="{BB962C8B-B14F-4D97-AF65-F5344CB8AC3E}">
        <p14:creationId xmlns:p14="http://schemas.microsoft.com/office/powerpoint/2010/main" val="3315348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343946"/>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US" sz="2400" dirty="0">
                <a:latin typeface="HK Grotesk" panose="00000500000000000000" pitchFamily="50" charset="0"/>
              </a:rPr>
              <a:t>Week 1 – Arduino, battery, breadboard and lights</a:t>
            </a:r>
          </a:p>
          <a:p>
            <a:pPr marL="342900" indent="-342900">
              <a:lnSpc>
                <a:spcPct val="150000"/>
              </a:lnSpc>
              <a:buFont typeface="Arial" panose="020B0604020202020204" pitchFamily="34" charset="0"/>
              <a:buChar char="•"/>
            </a:pPr>
            <a:r>
              <a:rPr lang="en-US" sz="2400" dirty="0">
                <a:latin typeface="HK Grotesk" panose="00000500000000000000" pitchFamily="50" charset="0"/>
              </a:rPr>
              <a:t>Week 2 – LDR, motion sensor, gas sensor</a:t>
            </a:r>
          </a:p>
          <a:p>
            <a:pPr marL="342900" indent="-342900">
              <a:lnSpc>
                <a:spcPct val="150000"/>
              </a:lnSpc>
              <a:buFont typeface="Arial" panose="020B0604020202020204" pitchFamily="34" charset="0"/>
              <a:buChar char="•"/>
            </a:pPr>
            <a:r>
              <a:rPr lang="en-US" sz="2400" dirty="0">
                <a:latin typeface="HK Grotesk" panose="00000500000000000000" pitchFamily="50" charset="0"/>
              </a:rPr>
              <a:t>Week 3 – LDR, motion sensor, gas sensor</a:t>
            </a:r>
          </a:p>
          <a:p>
            <a:pPr marL="342900" indent="-342900">
              <a:lnSpc>
                <a:spcPct val="150000"/>
              </a:lnSpc>
              <a:buFont typeface="Arial" panose="020B0604020202020204" pitchFamily="34" charset="0"/>
              <a:buChar char="•"/>
            </a:pPr>
            <a:r>
              <a:rPr lang="en-US" sz="2400" dirty="0">
                <a:latin typeface="HK Grotesk" panose="00000500000000000000" pitchFamily="50" charset="0"/>
              </a:rPr>
              <a:t>Week 4 – LDR, motion sensor, gas sensor / Door lock servo, keypad</a:t>
            </a:r>
          </a:p>
          <a:p>
            <a:pPr marL="342900" indent="-342900">
              <a:lnSpc>
                <a:spcPct val="150000"/>
              </a:lnSpc>
              <a:buFont typeface="Arial" panose="020B0604020202020204" pitchFamily="34" charset="0"/>
              <a:buChar char="•"/>
            </a:pPr>
            <a:r>
              <a:rPr lang="en-US" sz="2400" dirty="0">
                <a:latin typeface="HK Grotesk" panose="00000500000000000000" pitchFamily="50" charset="0"/>
              </a:rPr>
              <a:t>Week 5 – Door lock servo, keypad</a:t>
            </a:r>
          </a:p>
          <a:p>
            <a:pPr marL="342900" indent="-342900">
              <a:lnSpc>
                <a:spcPct val="150000"/>
              </a:lnSpc>
              <a:buFont typeface="Arial" panose="020B0604020202020204" pitchFamily="34" charset="0"/>
              <a:buChar char="•"/>
            </a:pPr>
            <a:r>
              <a:rPr lang="en-US" sz="2400" dirty="0">
                <a:latin typeface="HK Grotesk" panose="00000500000000000000" pitchFamily="50" charset="0"/>
              </a:rPr>
              <a:t>Week 6 – Door lock servo, keypad</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The plan:</a:t>
            </a:r>
          </a:p>
        </p:txBody>
      </p:sp>
    </p:spTree>
    <p:extLst>
      <p:ext uri="{BB962C8B-B14F-4D97-AF65-F5344CB8AC3E}">
        <p14:creationId xmlns:p14="http://schemas.microsoft.com/office/powerpoint/2010/main" val="232834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343946"/>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US" sz="2400" dirty="0">
                <a:latin typeface="HK Grotesk" panose="00000500000000000000" pitchFamily="50" charset="0"/>
              </a:rPr>
              <a:t>Use functions as much as possible, much easier and tidier to work with</a:t>
            </a:r>
          </a:p>
          <a:p>
            <a:pPr marL="342900" indent="-342900">
              <a:lnSpc>
                <a:spcPct val="150000"/>
              </a:lnSpc>
              <a:buFont typeface="Arial" panose="020B0604020202020204" pitchFamily="34" charset="0"/>
              <a:buChar char="•"/>
            </a:pPr>
            <a:r>
              <a:rPr lang="en-US" sz="2400" dirty="0">
                <a:latin typeface="HK Grotesk" panose="00000500000000000000" pitchFamily="50" charset="0"/>
              </a:rPr>
              <a:t>Try to keep the virtual wires as tidy as possible, and </a:t>
            </a:r>
            <a:r>
              <a:rPr lang="en-US" sz="2400" dirty="0" err="1">
                <a:latin typeface="HK Grotesk" panose="00000500000000000000" pitchFamily="50" charset="0"/>
              </a:rPr>
              <a:t>colour</a:t>
            </a:r>
            <a:r>
              <a:rPr lang="en-US" sz="2400" dirty="0">
                <a:latin typeface="HK Grotesk" panose="00000500000000000000" pitchFamily="50" charset="0"/>
              </a:rPr>
              <a:t> code them </a:t>
            </a:r>
            <a:r>
              <a:rPr lang="en-US" sz="2400" dirty="0">
                <a:latin typeface="HK Grotesk" panose="00000500000000000000" pitchFamily="50" charset="0"/>
                <a:sym typeface="Wingdings" panose="05000000000000000000" pitchFamily="2" charset="2"/>
              </a:rPr>
              <a:t></a:t>
            </a:r>
          </a:p>
          <a:p>
            <a:pPr marL="342900" indent="-342900">
              <a:lnSpc>
                <a:spcPct val="150000"/>
              </a:lnSpc>
              <a:buFont typeface="Arial" panose="020B0604020202020204" pitchFamily="34" charset="0"/>
              <a:buChar char="•"/>
            </a:pPr>
            <a:r>
              <a:rPr lang="en-US" sz="2400" dirty="0">
                <a:latin typeface="HK Grotesk" panose="00000500000000000000" pitchFamily="50" charset="0"/>
                <a:sym typeface="Wingdings" panose="05000000000000000000" pitchFamily="2" charset="2"/>
              </a:rPr>
              <a:t>Test as </a:t>
            </a:r>
            <a:r>
              <a:rPr lang="en-US" sz="2400">
                <a:latin typeface="HK Grotesk" panose="00000500000000000000" pitchFamily="50" charset="0"/>
                <a:sym typeface="Wingdings" panose="05000000000000000000" pitchFamily="2" charset="2"/>
              </a:rPr>
              <a:t>much of </a:t>
            </a:r>
            <a:r>
              <a:rPr lang="en-US" sz="2400" dirty="0">
                <a:latin typeface="HK Grotesk" panose="00000500000000000000" pitchFamily="50" charset="0"/>
                <a:sym typeface="Wingdings" panose="05000000000000000000" pitchFamily="2" charset="2"/>
              </a:rPr>
              <a:t>the code and circuit as possible – use the serial monitor and </a:t>
            </a:r>
            <a:r>
              <a:rPr lang="en-US" sz="2400" dirty="0" err="1">
                <a:latin typeface="HK Grotesk" panose="00000500000000000000" pitchFamily="50" charset="0"/>
                <a:sym typeface="Wingdings" panose="05000000000000000000" pitchFamily="2" charset="2"/>
              </a:rPr>
              <a:t>Serial.print</a:t>
            </a:r>
            <a:r>
              <a:rPr lang="en-US" sz="2400" dirty="0">
                <a:latin typeface="HK Grotesk" panose="00000500000000000000" pitchFamily="50" charset="0"/>
                <a:sym typeface="Wingdings" panose="05000000000000000000" pitchFamily="2" charset="2"/>
              </a:rPr>
              <a:t>()</a:t>
            </a:r>
          </a:p>
          <a:p>
            <a:pPr marL="342900" indent="-342900">
              <a:lnSpc>
                <a:spcPct val="150000"/>
              </a:lnSpc>
              <a:buFont typeface="Arial" panose="020B0604020202020204" pitchFamily="34" charset="0"/>
              <a:buChar char="•"/>
            </a:pPr>
            <a:r>
              <a:rPr lang="en-US" sz="2400" dirty="0">
                <a:latin typeface="HK Grotesk" panose="00000500000000000000" pitchFamily="50" charset="0"/>
                <a:sym typeface="Wingdings" panose="05000000000000000000" pitchFamily="2" charset="2"/>
              </a:rPr>
              <a:t>Ask questions if you’re stuck </a:t>
            </a:r>
          </a:p>
          <a:p>
            <a:pPr marL="342900" indent="-342900">
              <a:lnSpc>
                <a:spcPct val="150000"/>
              </a:lnSpc>
              <a:buFont typeface="Arial" panose="020B0604020202020204" pitchFamily="34" charset="0"/>
              <a:buChar char="•"/>
            </a:pPr>
            <a:endParaRPr lang="en-US"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Tips:</a:t>
            </a:r>
          </a:p>
        </p:txBody>
      </p:sp>
    </p:spTree>
    <p:extLst>
      <p:ext uri="{BB962C8B-B14F-4D97-AF65-F5344CB8AC3E}">
        <p14:creationId xmlns:p14="http://schemas.microsoft.com/office/powerpoint/2010/main" val="40699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36976"/>
            <a:ext cx="11101138" cy="317009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latin typeface="HK Grotesk" panose="00000500000000000000" pitchFamily="50" charset="0"/>
              </a:rPr>
              <a:t>Start thinking about how you might want to go about controlling a smart home from a control panel (keypad). </a:t>
            </a:r>
          </a:p>
          <a:p>
            <a:r>
              <a:rPr lang="en-GB" sz="2400" dirty="0">
                <a:latin typeface="HK Grotesk" panose="00000500000000000000" pitchFamily="50" charset="0"/>
              </a:rPr>
              <a:t>Which sensors should be automated?</a:t>
            </a:r>
          </a:p>
          <a:p>
            <a:r>
              <a:rPr lang="en-GB" sz="2400" dirty="0">
                <a:latin typeface="HK Grotesk" panose="00000500000000000000" pitchFamily="50" charset="0"/>
              </a:rPr>
              <a:t>Which components would you want manual control using the keypad?</a:t>
            </a: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5017654"/>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278094"/>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latin typeface="HK Grotesk" panose="00000500000000000000" pitchFamily="50" charset="0"/>
              </a:rPr>
              <a:t>Using the functions you have created in the last few weeks, create some automated behaviours (inside the loop() ):</a:t>
            </a:r>
          </a:p>
          <a:p>
            <a:endParaRPr lang="en-GB" sz="2400" dirty="0">
              <a:latin typeface="HK Grotesk" panose="00000500000000000000" pitchFamily="50" charset="0"/>
            </a:endParaRPr>
          </a:p>
          <a:p>
            <a:pPr marL="457200" indent="-457200">
              <a:buFont typeface="+mj-lt"/>
              <a:buAutoNum type="arabicPeriod"/>
            </a:pPr>
            <a:r>
              <a:rPr lang="en-GB" sz="2400" dirty="0">
                <a:latin typeface="HK Grotesk" panose="00000500000000000000" pitchFamily="50" charset="0"/>
              </a:rPr>
              <a:t>Turn the bulbs on or off dependent on sunrise or sunset (LDR sensor)</a:t>
            </a:r>
          </a:p>
          <a:p>
            <a:pPr marL="457200" indent="-457200">
              <a:buFont typeface="+mj-lt"/>
              <a:buAutoNum type="arabicPeriod"/>
            </a:pPr>
            <a:r>
              <a:rPr lang="en-GB" sz="2400" dirty="0">
                <a:latin typeface="HK Grotesk" panose="00000500000000000000" pitchFamily="50" charset="0"/>
              </a:rPr>
              <a:t>Turn on the bulbs and flash the orange LED on motion (pir sensor)</a:t>
            </a:r>
          </a:p>
          <a:p>
            <a:pPr marL="457200" indent="-457200">
              <a:buFont typeface="+mj-lt"/>
              <a:buAutoNum type="arabicPeriod"/>
            </a:pPr>
            <a:r>
              <a:rPr lang="en-GB" sz="2400" dirty="0">
                <a:latin typeface="HK Grotesk" panose="00000500000000000000" pitchFamily="50" charset="0"/>
              </a:rPr>
              <a:t>Turn on the bulbs and flash the red LED on detection of smoke (smoke sensor)</a:t>
            </a:r>
          </a:p>
          <a:p>
            <a:endParaRPr lang="en-GB" sz="2400" dirty="0">
              <a:latin typeface="HK Grotesk" panose="00000500000000000000" pitchFamily="50" charset="0"/>
            </a:endParaRPr>
          </a:p>
          <a:p>
            <a:endParaRPr lang="en-GB" sz="2400" dirty="0">
              <a:latin typeface="HK Grotesk" panose="00000500000000000000" pitchFamily="50" charset="0"/>
            </a:endParaRPr>
          </a:p>
        </p:txBody>
      </p:sp>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
        <p:nvSpPr>
          <p:cNvPr id="11" name="TextBox 10">
            <a:extLst>
              <a:ext uri="{FF2B5EF4-FFF2-40B4-BE49-F238E27FC236}">
                <a16:creationId xmlns:a16="http://schemas.microsoft.com/office/drawing/2014/main" id="{79E34759-D99D-5961-66B3-87918C1E424F}"/>
              </a:ext>
            </a:extLst>
          </p:cNvPr>
          <p:cNvSpPr txBox="1"/>
          <p:nvPr/>
        </p:nvSpPr>
        <p:spPr>
          <a:xfrm>
            <a:off x="8189480" y="3701684"/>
            <a:ext cx="722063" cy="369332"/>
          </a:xfrm>
          <a:prstGeom prst="rect">
            <a:avLst/>
          </a:prstGeom>
          <a:solidFill>
            <a:schemeClr val="bg1"/>
          </a:solidFill>
        </p:spPr>
        <p:txBody>
          <a:bodyPr wrap="square" rtlCol="0">
            <a:spAutoFit/>
          </a:bodyPr>
          <a:lstStyle/>
          <a:p>
            <a:pPr algn="ctr"/>
            <a:endParaRPr lang="en-GB" b="1" dirty="0"/>
          </a:p>
        </p:txBody>
      </p:sp>
    </p:spTree>
    <p:extLst>
      <p:ext uri="{BB962C8B-B14F-4D97-AF65-F5344CB8AC3E}">
        <p14:creationId xmlns:p14="http://schemas.microsoft.com/office/powerpoint/2010/main" val="272185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FC2D79A-FA25-C1C9-5108-BF0440B757DC}"/>
              </a:ext>
            </a:extLst>
          </p:cNvPr>
          <p:cNvSpPr txBox="1"/>
          <p:nvPr/>
        </p:nvSpPr>
        <p:spPr>
          <a:xfrm>
            <a:off x="545431" y="168332"/>
            <a:ext cx="11101138" cy="3908762"/>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latin typeface="HK Grotesk" panose="00000500000000000000" pitchFamily="50" charset="0"/>
              </a:rPr>
              <a:t>Using the functions you have created in the last few weeks, create some manual behaviours (inside the loop() ):</a:t>
            </a:r>
          </a:p>
          <a:p>
            <a:endParaRPr lang="en-GB" sz="2400" dirty="0">
              <a:latin typeface="HK Grotesk" panose="00000500000000000000" pitchFamily="50" charset="0"/>
            </a:endParaRPr>
          </a:p>
          <a:p>
            <a:pPr marL="457200" indent="-457200">
              <a:buFont typeface="+mj-lt"/>
              <a:buAutoNum type="arabicPeriod"/>
            </a:pPr>
            <a:r>
              <a:rPr lang="en-GB" sz="2400" dirty="0">
                <a:latin typeface="HK Grotesk" panose="00000500000000000000" pitchFamily="50" charset="0"/>
              </a:rPr>
              <a:t>Turn the bulbs on or off using a button press from the keypad</a:t>
            </a:r>
          </a:p>
          <a:p>
            <a:pPr marL="457200" indent="-457200">
              <a:buFont typeface="+mj-lt"/>
              <a:buAutoNum type="arabicPeriod"/>
            </a:pPr>
            <a:r>
              <a:rPr lang="en-GB" sz="2400" dirty="0">
                <a:latin typeface="HK Grotesk" panose="00000500000000000000" pitchFamily="50" charset="0"/>
              </a:rPr>
              <a:t>Create a door lock where you have to press the correct combination of buttons to unlock the door (Servo).</a:t>
            </a: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5017655"/>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345760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294956"/>
            <a:ext cx="11101138" cy="2092881"/>
          </a:xfrm>
          <a:prstGeom prst="rect">
            <a:avLst/>
          </a:prstGeom>
          <a:noFill/>
        </p:spPr>
        <p:txBody>
          <a:bodyPr wrap="square" rtlCol="0">
            <a:spAutoFit/>
          </a:bodyPr>
          <a:lstStyle/>
          <a:p>
            <a:endParaRPr lang="en-GB" sz="4000" b="1" dirty="0">
              <a:latin typeface="HK Grotesk" panose="00000500000000000000" pitchFamily="50" charset="0"/>
            </a:endParaRPr>
          </a:p>
          <a:p>
            <a:endParaRPr lang="en-GB" dirty="0">
              <a:latin typeface="HK Grotesk" panose="00000500000000000000" pitchFamily="50" charset="0"/>
            </a:endParaRPr>
          </a:p>
          <a:p>
            <a:r>
              <a:rPr lang="en-GB" dirty="0">
                <a:latin typeface="HK Grotesk" panose="00000500000000000000" pitchFamily="50" charset="0"/>
              </a:rPr>
              <a:t>Create some code that will prevent you from unlocking the door or turning lights on or off etc. without pressing the correct combination of buttons on the keypad (lock someone out of the control panel).</a:t>
            </a:r>
          </a:p>
          <a:p>
            <a:endParaRPr lang="en-GB" dirty="0">
              <a:latin typeface="HK Grotesk" panose="00000500000000000000" pitchFamily="50" charset="0"/>
            </a:endParaRPr>
          </a:p>
          <a:p>
            <a:r>
              <a:rPr lang="en-GB" dirty="0">
                <a:latin typeface="HK Grotesk" panose="00000500000000000000" pitchFamily="50" charset="0"/>
              </a:rPr>
              <a:t>Sound an alarm if someone gets the password wrong!</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51793"/>
            <a:ext cx="11101138" cy="707886"/>
          </a:xfrm>
          <a:prstGeom prst="rect">
            <a:avLst/>
          </a:prstGeom>
          <a:noFill/>
        </p:spPr>
        <p:txBody>
          <a:bodyPr wrap="square" rtlCol="0">
            <a:spAutoFit/>
          </a:bodyPr>
          <a:lstStyle/>
          <a:p>
            <a:r>
              <a:rPr lang="en-GB" sz="4000" b="1" dirty="0">
                <a:latin typeface="HK Grotesk"/>
              </a:rPr>
              <a:t>Extension challenge</a:t>
            </a:r>
          </a:p>
        </p:txBody>
      </p:sp>
    </p:spTree>
    <p:extLst>
      <p:ext uri="{BB962C8B-B14F-4D97-AF65-F5344CB8AC3E}">
        <p14:creationId xmlns:p14="http://schemas.microsoft.com/office/powerpoint/2010/main" val="882776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Thank You</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16495325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374</Words>
  <Application>Microsoft Macintosh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HK Grotesk</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Patricia Shaw [phs] (Staff)</cp:lastModifiedBy>
  <cp:revision>23</cp:revision>
  <dcterms:created xsi:type="dcterms:W3CDTF">2022-11-07T14:27:44Z</dcterms:created>
  <dcterms:modified xsi:type="dcterms:W3CDTF">2023-12-13T16:52:49Z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2022-11-07T15:21:05Z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17266f81-edfb-4598-ab79-c460d6a079a5</vt:lpwstr>
  </property>
  <property fmtid="{D5CDD505-2E9C-101B-9397-08002B2CF9AE}" pid="8" name="MSIP_Label_f2dfecbd-fc97-4e8a-a9cd-19ed496c406e_ContentBits">
    <vt:lpwstr>0</vt:lpwstr>
  </property>
</Properties>
</file>