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64" r:id="rId4"/>
    <p:sldId id="265" r:id="rId5"/>
    <p:sldId id="266" r:id="rId6"/>
    <p:sldId id="258" r:id="rId7"/>
    <p:sldId id="267" r:id="rId8"/>
    <p:sldId id="271" r:id="rId9"/>
    <p:sldId id="259" r:id="rId10"/>
    <p:sldId id="268" r:id="rId11"/>
    <p:sldId id="260" r:id="rId12"/>
    <p:sldId id="272" r:id="rId13"/>
    <p:sldId id="270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14935ED7-8301-4B02-81DB-BC3A154A8974}"/>
    <pc:docChg chg="undo custSel modSld">
      <pc:chgData name="Tally Roberts [nar25] (Staff)" userId="98656feb-4347-4df3-85b3-eb8e3c41380a" providerId="ADAL" clId="{14935ED7-8301-4B02-81DB-BC3A154A8974}" dt="2022-11-07T15:23:06.720" v="17" actId="20577"/>
      <pc:docMkLst>
        <pc:docMk/>
      </pc:docMkLst>
      <pc:sldChg chg="modSp mod">
        <pc:chgData name="Tally Roberts [nar25] (Staff)" userId="98656feb-4347-4df3-85b3-eb8e3c41380a" providerId="ADAL" clId="{14935ED7-8301-4B02-81DB-BC3A154A8974}" dt="2022-11-07T15:23:06.720" v="17" actId="20577"/>
        <pc:sldMkLst>
          <pc:docMk/>
          <pc:sldMk cId="3936765590" sldId="263"/>
        </pc:sldMkLst>
        <pc:spChg chg="mod">
          <ac:chgData name="Tally Roberts [nar25] (Staff)" userId="98656feb-4347-4df3-85b3-eb8e3c41380a" providerId="ADAL" clId="{14935ED7-8301-4B02-81DB-BC3A154A8974}" dt="2022-11-07T15:23:06.720" v="17" actId="20577"/>
          <ac:spMkLst>
            <pc:docMk/>
            <pc:sldMk cId="3936765590" sldId="263"/>
            <ac:spMk id="8" creationId="{708026D4-B3C5-4955-9FCB-98CA714301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12/13/23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13/12/2023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berrobotics.club/docs/workshops/electronics/pitches.tx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Circuits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940089-FCE9-149D-0D8D-6429DB85CA1B}"/>
              </a:ext>
            </a:extLst>
          </p:cNvPr>
          <p:cNvSpPr txBox="1"/>
          <p:nvPr/>
        </p:nvSpPr>
        <p:spPr>
          <a:xfrm>
            <a:off x="2009192" y="3668751"/>
            <a:ext cx="6822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Advanced group: Week 4 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39538"/>
            <a:ext cx="590641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The Keypad also has its own library. Add the library and include ‘Keypad’.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First we need to add the numbers of columns and rows i.e. 4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Then add an array, to show the library the layout of buttons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Add another array to show how the buttons match up with the Arduino pins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Bring all the info together to create the keypad in software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5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24FCFE-88AA-1286-FC70-D8DFE15CF44F}"/>
              </a:ext>
            </a:extLst>
          </p:cNvPr>
          <p:cNvSpPr txBox="1"/>
          <p:nvPr/>
        </p:nvSpPr>
        <p:spPr>
          <a:xfrm>
            <a:off x="6451843" y="1310619"/>
            <a:ext cx="632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latin typeface="Lucida Console" panose="020B0609040504020204" pitchFamily="49" charset="0"/>
              </a:rPr>
              <a:t>const</a:t>
            </a:r>
            <a:r>
              <a:rPr lang="en-GB" sz="1400" dirty="0">
                <a:latin typeface="Lucida Console" panose="020B0609040504020204" pitchFamily="49" charset="0"/>
              </a:rPr>
              <a:t> byte 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= 4; //number of rows</a:t>
            </a:r>
          </a:p>
          <a:p>
            <a:r>
              <a:rPr lang="en-GB" sz="1400" dirty="0" err="1">
                <a:latin typeface="Lucida Console" panose="020B0609040504020204" pitchFamily="49" charset="0"/>
              </a:rPr>
              <a:t>const</a:t>
            </a:r>
            <a:r>
              <a:rPr lang="en-GB" sz="1400" dirty="0">
                <a:latin typeface="Lucida Console" panose="020B0609040504020204" pitchFamily="49" charset="0"/>
              </a:rPr>
              <a:t> byte 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= 4; //number of columns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FD052-3780-02EE-56B6-159C79E5C2AE}"/>
              </a:ext>
            </a:extLst>
          </p:cNvPr>
          <p:cNvSpPr txBox="1"/>
          <p:nvPr/>
        </p:nvSpPr>
        <p:spPr>
          <a:xfrm>
            <a:off x="6451843" y="2009315"/>
            <a:ext cx="63220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char keymap[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][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]=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{'1', '2', '3', 'A'},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{'4', '5', '6', 'B'},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{'7', '8', '9', 'C'},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{'*', '0', '#', 'D'}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};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6655E9-025A-173E-C264-71A1D25EABA6}"/>
              </a:ext>
            </a:extLst>
          </p:cNvPr>
          <p:cNvSpPr txBox="1"/>
          <p:nvPr/>
        </p:nvSpPr>
        <p:spPr>
          <a:xfrm>
            <a:off x="6696606" y="3908278"/>
            <a:ext cx="632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byte </a:t>
            </a:r>
            <a:r>
              <a:rPr lang="en-GB" sz="1400" dirty="0" err="1">
                <a:latin typeface="Lucida Console" panose="020B0609040504020204" pitchFamily="49" charset="0"/>
              </a:rPr>
              <a:t>rowPins</a:t>
            </a:r>
            <a:r>
              <a:rPr lang="en-GB" sz="1400" dirty="0">
                <a:latin typeface="Lucida Console" panose="020B0609040504020204" pitchFamily="49" charset="0"/>
              </a:rPr>
              <a:t>[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] = {10,9,8,7}; //Rows 0 to 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byte </a:t>
            </a:r>
            <a:r>
              <a:rPr lang="en-GB" sz="1400" dirty="0" err="1">
                <a:latin typeface="Lucida Console" panose="020B0609040504020204" pitchFamily="49" charset="0"/>
              </a:rPr>
              <a:t>colPins</a:t>
            </a:r>
            <a:r>
              <a:rPr lang="en-GB" sz="1400" dirty="0">
                <a:latin typeface="Lucida Console" panose="020B0609040504020204" pitchFamily="49" charset="0"/>
              </a:rPr>
              <a:t>[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]= {6,5,4,3}; //Columns 0 to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D32B04-16AC-F7EB-4A9E-6E5C5389CB46}"/>
              </a:ext>
            </a:extLst>
          </p:cNvPr>
          <p:cNvSpPr txBox="1"/>
          <p:nvPr/>
        </p:nvSpPr>
        <p:spPr>
          <a:xfrm>
            <a:off x="3362037" y="4846996"/>
            <a:ext cx="9273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Keypad </a:t>
            </a:r>
            <a:r>
              <a:rPr lang="en-GB" sz="1400" dirty="0" err="1">
                <a:latin typeface="Lucida Console" panose="020B0609040504020204" pitchFamily="49" charset="0"/>
              </a:rPr>
              <a:t>myKeypad</a:t>
            </a:r>
            <a:r>
              <a:rPr lang="en-GB" sz="1400" dirty="0">
                <a:latin typeface="Lucida Console" panose="020B0609040504020204" pitchFamily="49" charset="0"/>
              </a:rPr>
              <a:t>= Keypad(</a:t>
            </a:r>
            <a:r>
              <a:rPr lang="en-GB" sz="1400" dirty="0" err="1">
                <a:latin typeface="Lucida Console" panose="020B0609040504020204" pitchFamily="49" charset="0"/>
              </a:rPr>
              <a:t>makeKeymap</a:t>
            </a:r>
            <a:r>
              <a:rPr lang="en-GB" sz="1400" dirty="0">
                <a:latin typeface="Lucida Console" panose="020B0609040504020204" pitchFamily="49" charset="0"/>
              </a:rPr>
              <a:t>(keymap), </a:t>
            </a:r>
            <a:r>
              <a:rPr lang="en-GB" sz="1400" dirty="0" err="1">
                <a:latin typeface="Lucida Console" panose="020B0609040504020204" pitchFamily="49" charset="0"/>
              </a:rPr>
              <a:t>rowPins</a:t>
            </a:r>
            <a:r>
              <a:rPr lang="en-GB" sz="1400" dirty="0">
                <a:latin typeface="Lucida Console" panose="020B0609040504020204" pitchFamily="49" charset="0"/>
              </a:rPr>
              <a:t>, </a:t>
            </a:r>
            <a:r>
              <a:rPr lang="en-GB" sz="1400" dirty="0" err="1">
                <a:latin typeface="Lucida Console" panose="020B0609040504020204" pitchFamily="49" charset="0"/>
              </a:rPr>
              <a:t>colPins</a:t>
            </a:r>
            <a:r>
              <a:rPr lang="en-GB" sz="1400" dirty="0">
                <a:latin typeface="Lucida Console" panose="020B0609040504020204" pitchFamily="49" charset="0"/>
              </a:rPr>
              <a:t>, </a:t>
            </a:r>
            <a:r>
              <a:rPr lang="en-GB" sz="1400" dirty="0" err="1">
                <a:latin typeface="Lucida Console" panose="020B0609040504020204" pitchFamily="49" charset="0"/>
              </a:rPr>
              <a:t>numRows</a:t>
            </a:r>
            <a:r>
              <a:rPr lang="en-GB" sz="1400" dirty="0">
                <a:latin typeface="Lucida Console" panose="020B0609040504020204" pitchFamily="49" charset="0"/>
              </a:rPr>
              <a:t>, </a:t>
            </a:r>
            <a:r>
              <a:rPr lang="en-GB" sz="1400" dirty="0" err="1">
                <a:latin typeface="Lucida Console" panose="020B0609040504020204" pitchFamily="49" charset="0"/>
              </a:rPr>
              <a:t>numCols</a:t>
            </a:r>
            <a:r>
              <a:rPr lang="en-GB" sz="1400" dirty="0">
                <a:latin typeface="Lucida Console" panose="020B060904050402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39538"/>
            <a:ext cx="1110113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a new function called </a:t>
            </a:r>
            <a:r>
              <a:rPr lang="en-GB" dirty="0" err="1">
                <a:latin typeface="HK Grotesk" panose="00000500000000000000" pitchFamily="50" charset="0"/>
              </a:rPr>
              <a:t>controlPanel</a:t>
            </a:r>
            <a:r>
              <a:rPr lang="en-GB" dirty="0">
                <a:latin typeface="HK Grotesk" panose="00000500000000000000" pitchFamily="50" charset="0"/>
              </a:rPr>
              <a:t>.</a:t>
            </a:r>
          </a:p>
          <a:p>
            <a:r>
              <a:rPr lang="en-GB" dirty="0">
                <a:latin typeface="HK Grotesk" panose="00000500000000000000" pitchFamily="50" charset="0"/>
              </a:rPr>
              <a:t>Inside will be the logic for detecting key presses.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The code above shows a new character variable being created, which calls a function inside the keypad library</a:t>
            </a:r>
          </a:p>
          <a:p>
            <a:r>
              <a:rPr lang="en-GB" dirty="0">
                <a:latin typeface="HK Grotesk" panose="00000500000000000000" pitchFamily="50" charset="0"/>
              </a:rPr>
              <a:t>If a key is pressed, print out the result on the serial monitor.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Remember to call </a:t>
            </a:r>
            <a:r>
              <a:rPr lang="en-GB" dirty="0" err="1">
                <a:latin typeface="HK Grotesk" panose="00000500000000000000" pitchFamily="50" charset="0"/>
              </a:rPr>
              <a:t>controlPanel</a:t>
            </a:r>
            <a:r>
              <a:rPr lang="en-GB" dirty="0">
                <a:latin typeface="HK Grotesk" panose="00000500000000000000" pitchFamily="50" charset="0"/>
              </a:rPr>
              <a:t> from the loop() function!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5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FD052-3780-02EE-56B6-159C79E5C2AE}"/>
              </a:ext>
            </a:extLst>
          </p:cNvPr>
          <p:cNvSpPr txBox="1"/>
          <p:nvPr/>
        </p:nvSpPr>
        <p:spPr>
          <a:xfrm>
            <a:off x="1064612" y="1828562"/>
            <a:ext cx="100627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void </a:t>
            </a:r>
            <a:r>
              <a:rPr lang="en-GB" sz="1400" dirty="0" err="1">
                <a:latin typeface="Lucida Console" panose="020B0609040504020204" pitchFamily="49" charset="0"/>
              </a:rPr>
              <a:t>controlPanel</a:t>
            </a:r>
            <a:r>
              <a:rPr lang="en-GB" sz="1400" dirty="0">
                <a:latin typeface="Lucida Console" panose="020B0609040504020204" pitchFamily="49" charset="0"/>
              </a:rPr>
              <a:t>() {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char </a:t>
            </a:r>
            <a:r>
              <a:rPr lang="en-GB" sz="1400" dirty="0" err="1">
                <a:latin typeface="Lucida Console" panose="020B0609040504020204" pitchFamily="49" charset="0"/>
              </a:rPr>
              <a:t>keypressed</a:t>
            </a:r>
            <a:r>
              <a:rPr lang="en-GB" sz="1400" dirty="0">
                <a:latin typeface="Lucida Console" panose="020B0609040504020204" pitchFamily="49" charset="0"/>
              </a:rPr>
              <a:t> = </a:t>
            </a:r>
            <a:r>
              <a:rPr lang="en-GB" sz="1400" dirty="0" err="1">
                <a:latin typeface="Lucida Console" panose="020B0609040504020204" pitchFamily="49" charset="0"/>
              </a:rPr>
              <a:t>myKeypad.getKey</a:t>
            </a:r>
            <a:r>
              <a:rPr lang="en-GB" sz="1400" dirty="0">
                <a:latin typeface="Lucida Console" panose="020B0609040504020204" pitchFamily="49" charset="0"/>
              </a:rPr>
              <a:t>(); //get key pressed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if (</a:t>
            </a:r>
            <a:r>
              <a:rPr lang="en-GB" sz="1400" dirty="0" err="1">
                <a:latin typeface="Lucida Console" panose="020B0609040504020204" pitchFamily="49" charset="0"/>
              </a:rPr>
              <a:t>keypressed</a:t>
            </a:r>
            <a:r>
              <a:rPr lang="en-GB" sz="1400" dirty="0">
                <a:latin typeface="Lucida Console" panose="020B0609040504020204" pitchFamily="49" charset="0"/>
              </a:rPr>
              <a:t> != NO_KEY) { //if key pressed is not equal to no key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</a:t>
            </a:r>
            <a:r>
              <a:rPr lang="en-GB" sz="1400" dirty="0" err="1">
                <a:latin typeface="Lucida Console" panose="020B0609040504020204" pitchFamily="49" charset="0"/>
              </a:rPr>
              <a:t>Serial.print</a:t>
            </a:r>
            <a:r>
              <a:rPr lang="en-GB" sz="1400" dirty="0">
                <a:latin typeface="Lucida Console" panose="020B0609040504020204" pitchFamily="49" charset="0"/>
              </a:rPr>
              <a:t>("key pressed is ");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</a:t>
            </a:r>
            <a:r>
              <a:rPr lang="en-GB" sz="1400" dirty="0" err="1">
                <a:latin typeface="Lucida Console" panose="020B0609040504020204" pitchFamily="49" charset="0"/>
              </a:rPr>
              <a:t>Serial.println</a:t>
            </a:r>
            <a:r>
              <a:rPr lang="en-GB" sz="1400" dirty="0">
                <a:latin typeface="Lucida Console" panose="020B0609040504020204" pitchFamily="49" charset="0"/>
              </a:rPr>
              <a:t>(</a:t>
            </a:r>
            <a:r>
              <a:rPr lang="en-GB" sz="1400" dirty="0" err="1">
                <a:latin typeface="Lucida Console" panose="020B0609040504020204" pitchFamily="49" charset="0"/>
              </a:rPr>
              <a:t>keypressed</a:t>
            </a:r>
            <a:r>
              <a:rPr lang="en-GB" sz="1400" dirty="0">
                <a:latin typeface="Lucida Console" panose="020B0609040504020204" pitchFamily="49" charset="0"/>
              </a:rPr>
              <a:t>);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}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8760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294956"/>
            <a:ext cx="1110113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Create some code that will add together the characters from the control panel into a ‘string’ of characters.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Try making a few if statements to control the LEDs based on button presses from the keypad.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Can you make a security alarm, whereby you have to enter the correct sequence of numbers/letters to unlock the house?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51793"/>
            <a:ext cx="11101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Extension challenge</a:t>
            </a:r>
          </a:p>
        </p:txBody>
      </p:sp>
    </p:spTree>
    <p:extLst>
      <p:ext uri="{BB962C8B-B14F-4D97-AF65-F5344CB8AC3E}">
        <p14:creationId xmlns:p14="http://schemas.microsoft.com/office/powerpoint/2010/main" val="882776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789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Let’s wire up a house!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Smart home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Interconnected sensors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Google home/Alexa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Multipurpose buttons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Aims: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56EEAF-6FD8-F6A3-205D-955DBAFA1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225" y="1158662"/>
            <a:ext cx="7840612" cy="395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34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1 – Arduino, battery, breadboard and lights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2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3 – LDR, motion sensor, gas sensor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4 – LDR, motion sensor, gas sensor /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5 – Door lock servo, keypad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Week 6 – Door lock servo, keypad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The plan:</a:t>
            </a:r>
          </a:p>
        </p:txBody>
      </p:sp>
    </p:spTree>
    <p:extLst>
      <p:ext uri="{BB962C8B-B14F-4D97-AF65-F5344CB8AC3E}">
        <p14:creationId xmlns:p14="http://schemas.microsoft.com/office/powerpoint/2010/main" val="232834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34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Use functions as much as possible, much easier and tidier to work with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Try to keep the virtual wires as tidy as possible, and </a:t>
            </a:r>
            <a:r>
              <a:rPr lang="en-US" sz="2400" dirty="0" err="1">
                <a:latin typeface="HK Grotesk" panose="00000500000000000000" pitchFamily="50" charset="0"/>
              </a:rPr>
              <a:t>colour</a:t>
            </a:r>
            <a:r>
              <a:rPr lang="en-US" sz="2400" dirty="0">
                <a:latin typeface="HK Grotesk" panose="00000500000000000000" pitchFamily="50" charset="0"/>
              </a:rPr>
              <a:t> code them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Test as </a:t>
            </a:r>
            <a:r>
              <a:rPr lang="en-US" sz="2400">
                <a:latin typeface="HK Grotesk" panose="00000500000000000000" pitchFamily="50" charset="0"/>
                <a:sym typeface="Wingdings" panose="05000000000000000000" pitchFamily="2" charset="2"/>
              </a:rPr>
              <a:t>much of 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the code and circuit as possible – use the serial monitor and </a:t>
            </a:r>
            <a:r>
              <a:rPr lang="en-US" sz="2400" dirty="0" err="1">
                <a:latin typeface="HK Grotesk" panose="00000500000000000000" pitchFamily="50" charset="0"/>
                <a:sym typeface="Wingdings" panose="05000000000000000000" pitchFamily="2" charset="2"/>
              </a:rPr>
              <a:t>Serial.print</a:t>
            </a: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()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  <a:sym typeface="Wingdings" panose="05000000000000000000" pitchFamily="2" charset="2"/>
              </a:rPr>
              <a:t>Ask questions if you’re stuck 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Tips:</a:t>
            </a:r>
          </a:p>
        </p:txBody>
      </p:sp>
    </p:spTree>
    <p:extLst>
      <p:ext uri="{BB962C8B-B14F-4D97-AF65-F5344CB8AC3E}">
        <p14:creationId xmlns:p14="http://schemas.microsoft.com/office/powerpoint/2010/main" val="4069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36976"/>
            <a:ext cx="1110113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We are not expecting you to complete these challenges within a week!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Take your time and visit previous week worksheets if you need to check circuits/code.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Add the following components to your circuit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Piezo (buzzer)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Micro Servo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Keypad 4x4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4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46B863-5657-49DD-31BD-73930DD57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2250" y="2486890"/>
            <a:ext cx="1809750" cy="28384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114FE3-8EF7-BAAF-C56D-B34C4A69B3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2920" y="2867924"/>
            <a:ext cx="1676400" cy="2581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7ADD4CF-6A95-C6FB-7101-88F5EC63F3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7657" y="2420819"/>
            <a:ext cx="1956811" cy="290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0" y="192395"/>
            <a:ext cx="90176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the Piezo buzzer to the breadboard (to the lights breadboard, if there’s space) – connect the left leg of the piezo to the Arduino pin A2. Connect the right leg to a 100-ohm resistor which then connects to ground.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the servo to the circuit, connect the servo ground pin to the ground pin of a breadboard, connect the Signal pin to Arduino pin A5, finally connect the Power pin to the 5v power on a breadboard.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Go to the next page for the Keypad circuit.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D52CD6-4AFD-9BD7-557A-D064793C8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848" y="213730"/>
            <a:ext cx="1379971" cy="21643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596A07-3F86-79A0-A98B-3428606B0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0350" y="2510869"/>
            <a:ext cx="1106634" cy="170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1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2" y="678005"/>
            <a:ext cx="86267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The Keypad has a lot more wires to plug in to our Arduino, luckily they are all digital signals coming from the switch (on/off).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Connect the Keypad to the breadboard.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Connect the following Keypad pins to the Arduino: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Row 1 </a:t>
            </a: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 10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Row 2  9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Row 3  8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Row 4  7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1  6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2  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3  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  <a:sym typeface="Wingdings" panose="05000000000000000000" pitchFamily="2" charset="2"/>
              </a:rPr>
              <a:t>Column 4  3</a:t>
            </a:r>
            <a:endParaRPr lang="en-GB" sz="20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017655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98E176-13A1-75CE-D5CA-1D004096F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262" y="1385891"/>
            <a:ext cx="2307307" cy="342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1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226048" y="901948"/>
            <a:ext cx="1152733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b="1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Let’s begin programming…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Make sure you are using the text editor (not blocks) – Arduino C is a lot more flexible than blocks.</a:t>
            </a:r>
          </a:p>
          <a:p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Define the OUTPUT for the Piezo buzzer, in the setup function.</a:t>
            </a:r>
          </a:p>
          <a:p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Create a new function to sound the Piezo if there is motion detected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Create another function to sound the Piezo if there is gas detected</a:t>
            </a:r>
          </a:p>
          <a:p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The Piezo uses frequencies to create sound: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List of frequencies can be found at:</a:t>
            </a:r>
          </a:p>
          <a:p>
            <a:r>
              <a:rPr lang="en-GB" sz="2000" dirty="0">
                <a:latin typeface="HK Grotesk" panose="00000500000000000000" pitchFamily="50" charset="0"/>
                <a:hlinkClick r:id="rId2"/>
              </a:rPr>
              <a:t>https://aberrobotics.club/docs/workshops/electronics/pitches.txt</a:t>
            </a:r>
            <a:r>
              <a:rPr lang="en-GB" sz="2000" dirty="0">
                <a:latin typeface="HK Grotesk" panose="00000500000000000000" pitchFamily="50" charset="0"/>
              </a:rPr>
              <a:t> copy the content to the top of the code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962237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F83578-E507-DA64-C84D-042F14C9B846}"/>
              </a:ext>
            </a:extLst>
          </p:cNvPr>
          <p:cNvSpPr txBox="1"/>
          <p:nvPr/>
        </p:nvSpPr>
        <p:spPr>
          <a:xfrm>
            <a:off x="6096000" y="3646481"/>
            <a:ext cx="632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tone(</a:t>
            </a:r>
            <a:r>
              <a:rPr lang="en-GB" sz="1600" dirty="0" err="1">
                <a:latin typeface="Lucida Console" panose="020B0609040504020204" pitchFamily="49" charset="0"/>
              </a:rPr>
              <a:t>piezoPin</a:t>
            </a:r>
            <a:r>
              <a:rPr lang="en-GB" sz="1600" dirty="0">
                <a:latin typeface="Lucida Console" panose="020B0609040504020204" pitchFamily="49" charset="0"/>
              </a:rPr>
              <a:t>, frequency, </a:t>
            </a:r>
            <a:r>
              <a:rPr lang="en-GB" sz="1600" dirty="0" err="1">
                <a:latin typeface="Lucida Console" panose="020B0609040504020204" pitchFamily="49" charset="0"/>
              </a:rPr>
              <a:t>noteDuration</a:t>
            </a:r>
            <a:r>
              <a:rPr lang="en-GB" sz="1600" dirty="0">
                <a:latin typeface="Lucida Console" panose="020B0609040504020204" pitchFamily="49" charset="0"/>
              </a:rPr>
              <a:t>); //play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delay(</a:t>
            </a:r>
            <a:r>
              <a:rPr lang="en-GB" sz="1600" dirty="0" err="1">
                <a:latin typeface="Lucida Console" panose="020B0609040504020204" pitchFamily="49" charset="0"/>
              </a:rPr>
              <a:t>noteDuration</a:t>
            </a:r>
            <a:r>
              <a:rPr lang="en-GB" sz="1600" dirty="0">
                <a:latin typeface="Lucida Console" panose="020B0609040504020204" pitchFamily="49" charset="0"/>
              </a:rPr>
              <a:t>); //for duration</a:t>
            </a:r>
          </a:p>
          <a:p>
            <a:r>
              <a:rPr lang="en-GB" sz="1600" dirty="0" err="1">
                <a:latin typeface="Lucida Console" panose="020B0609040504020204" pitchFamily="49" charset="0"/>
              </a:rPr>
              <a:t>noTone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piezoPin</a:t>
            </a:r>
            <a:r>
              <a:rPr lang="en-GB" sz="1600" dirty="0">
                <a:latin typeface="Lucida Console" panose="020B0609040504020204" pitchFamily="49" charset="0"/>
              </a:rPr>
              <a:t>); //no note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93863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The Servo uses a code library to provide some pre-built functions for you.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Click the libraries button, the find the servo library, click include.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The servo will act as our door lock, 0 degrees will be unlocked, 180 degrees locked.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Create two functions for locking and unlocking the door.</a:t>
            </a:r>
          </a:p>
          <a:p>
            <a:r>
              <a:rPr lang="en-GB" sz="2400" dirty="0">
                <a:latin typeface="HK Grotesk" panose="00000500000000000000" pitchFamily="50" charset="0"/>
              </a:rPr>
              <a:t>Remember to attach the servo in the setup function:      </a:t>
            </a: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0DD239-BA34-C442-4D9B-94B4DB6CE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7720" y="1108533"/>
            <a:ext cx="1239116" cy="1121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62C177-16B8-E9EB-82AB-EAFC9C7CA42D}"/>
              </a:ext>
            </a:extLst>
          </p:cNvPr>
          <p:cNvSpPr txBox="1"/>
          <p:nvPr/>
        </p:nvSpPr>
        <p:spPr>
          <a:xfrm>
            <a:off x="8189480" y="4059621"/>
            <a:ext cx="4002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Servo </a:t>
            </a:r>
            <a:r>
              <a:rPr lang="en-GB" sz="1600" dirty="0" err="1">
                <a:latin typeface="Lucida Console" panose="020B0609040504020204" pitchFamily="49" charset="0"/>
              </a:rPr>
              <a:t>myDoorLock</a:t>
            </a:r>
            <a:r>
              <a:rPr lang="en-GB" sz="1600" dirty="0">
                <a:latin typeface="Lucida Console" panose="020B0609040504020204" pitchFamily="49" charset="0"/>
              </a:rPr>
              <a:t>;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>
                <a:latin typeface="Lucida Console" panose="020B0609040504020204" pitchFamily="49" charset="0"/>
              </a:rPr>
              <a:t>void setup() {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myDoorLock.attach</a:t>
            </a:r>
            <a:r>
              <a:rPr lang="en-GB" sz="1600" dirty="0">
                <a:latin typeface="Lucida Console" panose="020B0609040504020204" pitchFamily="49" charset="0"/>
              </a:rPr>
              <a:t>(A5);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sz="1600" dirty="0">
                <a:latin typeface="Lucida Console" panose="020B0609040504020204" pitchFamily="49" charset="0"/>
              </a:rPr>
              <a:t>void loop() {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myDoorLock.write</a:t>
            </a:r>
            <a:r>
              <a:rPr lang="en-GB" sz="1600" dirty="0">
                <a:latin typeface="Lucida Console" panose="020B0609040504020204" pitchFamily="49" charset="0"/>
              </a:rPr>
              <a:t>(180);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218534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972</Words>
  <Application>Microsoft Macintosh PowerPoint</Application>
  <PresentationFormat>Widescreen</PresentationFormat>
  <Paragraphs>150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HK Grotesk</vt:lpstr>
      <vt:lpstr>Lucida Console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22</cp:revision>
  <dcterms:created xsi:type="dcterms:W3CDTF">2022-11-07T14:27:44Z</dcterms:created>
  <dcterms:modified xsi:type="dcterms:W3CDTF">2023-12-13T16:52:29Z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2022-11-07T15:21:05Z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17266f81-edfb-4598-ab79-c460d6a079a5</vt:lpwstr>
  </property>
  <property fmtid="{D5CDD505-2E9C-101B-9397-08002B2CF9AE}" pid="8" name="MSIP_Label_f2dfecbd-fc97-4e8a-a9cd-19ed496c406e_ContentBits">
    <vt:lpwstr>0</vt:lpwstr>
  </property>
</Properties>
</file>