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7" r:id="rId3"/>
    <p:sldId id="258" r:id="rId4"/>
    <p:sldId id="259" r:id="rId5"/>
    <p:sldId id="264" r:id="rId6"/>
    <p:sldId id="260" r:id="rId7"/>
    <p:sldId id="267" r:id="rId8"/>
    <p:sldId id="265" r:id="rId9"/>
    <p:sldId id="266" r:id="rId10"/>
    <p:sldId id="261" r:id="rId11"/>
    <p:sldId id="262" r:id="rId12"/>
    <p:sldId id="271" r:id="rId13"/>
    <p:sldId id="269" r:id="rId14"/>
    <p:sldId id="272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11/17/2022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rastaff@aber.ac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536119"/>
              </p:ext>
            </p:extLst>
          </p:nvPr>
        </p:nvGraphicFramePr>
        <p:xfrm>
          <a:off x="2009192" y="1948555"/>
          <a:ext cx="8173616" cy="2244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Breadboards and 3-Pin Components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26676D65-5AB4-76A2-4B7B-5F9DFA27778D}"/>
              </a:ext>
            </a:extLst>
          </p:cNvPr>
          <p:cNvSpPr txBox="1"/>
          <p:nvPr/>
        </p:nvSpPr>
        <p:spPr>
          <a:xfrm>
            <a:off x="564693" y="164101"/>
            <a:ext cx="110626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 panose="00000500000000000000" pitchFamily="50" charset="0"/>
              </a:rPr>
              <a:t>Congratulations!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You have now built and programmed a Micro:Bit controlled greenhouse!</a:t>
            </a:r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26676D65-5AB4-76A2-4B7B-5F9DFA27778D}"/>
              </a:ext>
            </a:extLst>
          </p:cNvPr>
          <p:cNvSpPr txBox="1"/>
          <p:nvPr/>
        </p:nvSpPr>
        <p:spPr>
          <a:xfrm>
            <a:off x="564693" y="164101"/>
            <a:ext cx="110626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 panose="00000500000000000000" pitchFamily="50" charset="0"/>
              </a:rPr>
              <a:t>New Component: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Using the Micro:Bit with breakout board (as shown below), we can access more of the </a:t>
            </a:r>
            <a:r>
              <a:rPr lang="en-GB" sz="2400" dirty="0" err="1">
                <a:latin typeface="HK Grotesk" panose="00000500000000000000" pitchFamily="50" charset="0"/>
              </a:rPr>
              <a:t>Micro:Bit’s</a:t>
            </a:r>
            <a:r>
              <a:rPr lang="en-GB" sz="2400" dirty="0">
                <a:latin typeface="HK Grotesk" panose="00000500000000000000" pitchFamily="50" charset="0"/>
              </a:rPr>
              <a:t> pins. This increases the number of programmable pins in </a:t>
            </a:r>
            <a:r>
              <a:rPr lang="en-GB" sz="2400" dirty="0" err="1">
                <a:latin typeface="HK Grotesk" panose="00000500000000000000" pitchFamily="50" charset="0"/>
              </a:rPr>
              <a:t>TinkerCAD</a:t>
            </a:r>
            <a:r>
              <a:rPr lang="en-GB" sz="2400" dirty="0">
                <a:latin typeface="HK Grotesk" panose="00000500000000000000" pitchFamily="50" charset="0"/>
              </a:rPr>
              <a:t> to 10.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CE37E6-0B78-A42F-6B50-5EF1CF7175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6900" y="1979983"/>
            <a:ext cx="3689540" cy="3416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195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6676D65-5AB4-76A2-4B7B-5F9DFA27778D}"/>
              </a:ext>
            </a:extLst>
          </p:cNvPr>
          <p:cNvSpPr txBox="1"/>
          <p:nvPr/>
        </p:nvSpPr>
        <p:spPr>
          <a:xfrm>
            <a:off x="583955" y="1333652"/>
            <a:ext cx="110626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HK Grotesk" panose="00000500000000000000" pitchFamily="50" charset="0"/>
              </a:rPr>
              <a:t>Using the Micro:Bit breakout board, a breadboard, 3 LEDs, resistor(s), a 9V battery, and a piezo (a type of buzzer), create a traffic light system which beeps when it is safe for pedestrians to cross.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solidFill>
                  <a:srgbClr val="C00000"/>
                </a:solidFill>
                <a:latin typeface="HK Grotesk" panose="00000500000000000000" pitchFamily="50" charset="0"/>
              </a:rPr>
              <a:t>Remember: The traffic light sequence is: Red, red and amber, green, amber, repeat.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D2FA78-0CDC-B29B-C913-20894E2212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6846" y="2679675"/>
            <a:ext cx="1320868" cy="1447874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1ED441F2-C6B6-9371-B1E8-6F1D4CA50E16}"/>
              </a:ext>
            </a:extLst>
          </p:cNvPr>
          <p:cNvGrpSpPr/>
          <p:nvPr/>
        </p:nvGrpSpPr>
        <p:grpSpPr>
          <a:xfrm>
            <a:off x="6829229" y="2873997"/>
            <a:ext cx="1562931" cy="1110005"/>
            <a:chOff x="6829229" y="2873997"/>
            <a:chExt cx="1562931" cy="1110005"/>
          </a:xfrm>
        </p:grpSpPr>
        <p:sp>
          <p:nvSpPr>
            <p:cNvPr id="5" name="Partial Circle 4">
              <a:extLst>
                <a:ext uri="{FF2B5EF4-FFF2-40B4-BE49-F238E27FC236}">
                  <a16:creationId xmlns:a16="http://schemas.microsoft.com/office/drawing/2014/main" id="{123FE7D1-EBEB-17C5-025D-F90AE5E728A7}"/>
                </a:ext>
              </a:extLst>
            </p:cNvPr>
            <p:cNvSpPr/>
            <p:nvPr/>
          </p:nvSpPr>
          <p:spPr>
            <a:xfrm>
              <a:off x="7293479" y="2873997"/>
              <a:ext cx="1098681" cy="1110005"/>
            </a:xfrm>
            <a:prstGeom prst="pie">
              <a:avLst>
                <a:gd name="adj1" fmla="val 5405328"/>
                <a:gd name="adj2" fmla="val 16200000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DB82F13-16A6-4ACC-5352-FC1FB8A6CA65}"/>
                </a:ext>
              </a:extLst>
            </p:cNvPr>
            <p:cNvCxnSpPr>
              <a:cxnSpLocks/>
            </p:cNvCxnSpPr>
            <p:nvPr/>
          </p:nvCxnSpPr>
          <p:spPr>
            <a:xfrm>
              <a:off x="6829229" y="3319545"/>
              <a:ext cx="47441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F3959D9-AD0A-62AC-F1F2-A565EF3CFA06}"/>
                </a:ext>
              </a:extLst>
            </p:cNvPr>
            <p:cNvCxnSpPr>
              <a:cxnSpLocks/>
            </p:cNvCxnSpPr>
            <p:nvPr/>
          </p:nvCxnSpPr>
          <p:spPr>
            <a:xfrm>
              <a:off x="6839389" y="3624345"/>
              <a:ext cx="47441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7461D0D-23DD-ACA8-D07B-28FF478972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41098" y="3078480"/>
              <a:ext cx="0" cy="2410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DF40A8D-EB33-59E6-A8C4-346C4F12EE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52967" y="3624345"/>
              <a:ext cx="0" cy="24106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24F7AC5-9E08-E061-D9DB-2672EAF3F07A}"/>
              </a:ext>
            </a:extLst>
          </p:cNvPr>
          <p:cNvSpPr txBox="1"/>
          <p:nvPr/>
        </p:nvSpPr>
        <p:spPr>
          <a:xfrm>
            <a:off x="3986998" y="2421582"/>
            <a:ext cx="1840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HK Grotesk" panose="00000500000000000000"/>
              </a:rPr>
              <a:t>Piezo Buzzer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12340FF-3358-F5EB-005C-14611BA815CC}"/>
              </a:ext>
            </a:extLst>
          </p:cNvPr>
          <p:cNvSpPr txBox="1"/>
          <p:nvPr/>
        </p:nvSpPr>
        <p:spPr>
          <a:xfrm>
            <a:off x="6393517" y="2421582"/>
            <a:ext cx="1840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HK Grotesk" panose="00000500000000000000"/>
              </a:rPr>
              <a:t>Buzzer Symbol</a:t>
            </a:r>
          </a:p>
        </p:txBody>
      </p:sp>
    </p:spTree>
    <p:extLst>
      <p:ext uri="{BB962C8B-B14F-4D97-AF65-F5344CB8AC3E}">
        <p14:creationId xmlns:p14="http://schemas.microsoft.com/office/powerpoint/2010/main" val="34028725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6676D65-5AB4-76A2-4B7B-5F9DFA27778D}"/>
              </a:ext>
            </a:extLst>
          </p:cNvPr>
          <p:cNvSpPr txBox="1"/>
          <p:nvPr/>
        </p:nvSpPr>
        <p:spPr>
          <a:xfrm>
            <a:off x="583955" y="1333652"/>
            <a:ext cx="11062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HK Grotesk" panose="00000500000000000000" pitchFamily="50" charset="0"/>
              </a:rPr>
              <a:t>Can you now draw the circuit diagram for you traffic light system? Send a photo of your drawing to </a:t>
            </a:r>
            <a:r>
              <a:rPr lang="en-GB" sz="2400" dirty="0">
                <a:latin typeface="HK Grotesk" panose="00000500000000000000" pitchFamily="50" charset="0"/>
                <a:hlinkClick r:id="rId3"/>
              </a:rPr>
              <a:t>crastaff@aber.ac.uk</a:t>
            </a:r>
            <a:r>
              <a:rPr lang="en-GB" sz="2400" dirty="0">
                <a:latin typeface="HK Grotesk" panose="00000500000000000000" pitchFamily="50" charset="0"/>
              </a:rPr>
              <a:t> once completed.</a:t>
            </a:r>
            <a:endParaRPr lang="en-GB" sz="2400" dirty="0">
              <a:solidFill>
                <a:srgbClr val="C00000"/>
              </a:solidFill>
              <a:latin typeface="HK Grotesk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939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820166"/>
              </p:ext>
            </p:extLst>
          </p:nvPr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Well Done!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8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5366E44-ACDB-4698-8606-F1B54E1437CA}"/>
              </a:ext>
            </a:extLst>
          </p:cNvPr>
          <p:cNvSpPr/>
          <p:nvPr/>
        </p:nvSpPr>
        <p:spPr>
          <a:xfrm>
            <a:off x="3681827" y="2133600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55D525-D02D-4186-96A2-1E8CAA2C46BF}"/>
              </a:ext>
            </a:extLst>
          </p:cNvPr>
          <p:cNvSpPr/>
          <p:nvPr/>
        </p:nvSpPr>
        <p:spPr>
          <a:xfrm>
            <a:off x="7716254" y="2077453"/>
            <a:ext cx="793921" cy="769858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19F345-459E-4B3F-80B9-BDACF33CC1FF}"/>
              </a:ext>
            </a:extLst>
          </p:cNvPr>
          <p:cNvSpPr txBox="1"/>
          <p:nvPr/>
        </p:nvSpPr>
        <p:spPr>
          <a:xfrm>
            <a:off x="545431" y="192395"/>
            <a:ext cx="11341769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 panose="00000500000000000000" pitchFamily="50" charset="0"/>
              </a:rPr>
              <a:t>Wiring and Programming a Smart Greenhouse</a:t>
            </a: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This week we shall work through the challenges to produce our own ‘smart greenhouses’ controlled by a Micro:Bit.</a:t>
            </a:r>
          </a:p>
          <a:p>
            <a:endParaRPr lang="en-GB" sz="2400" dirty="0">
              <a:latin typeface="HK Grotesk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56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91129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9AA14C7-A666-5147-1753-97DA3C20B267}"/>
              </a:ext>
            </a:extLst>
          </p:cNvPr>
          <p:cNvGrpSpPr>
            <a:grpSpLocks noChangeAspect="1"/>
          </p:cNvGrpSpPr>
          <p:nvPr/>
        </p:nvGrpSpPr>
        <p:grpSpPr>
          <a:xfrm>
            <a:off x="10495812" y="3320699"/>
            <a:ext cx="748236" cy="728685"/>
            <a:chOff x="2841523" y="2621526"/>
            <a:chExt cx="1740309" cy="1694835"/>
          </a:xfrm>
        </p:grpSpPr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5FD8C4E-3D90-D055-8E1D-B6457B1D4349}"/>
                </a:ext>
              </a:extLst>
            </p:cNvPr>
            <p:cNvSpPr>
              <a:spLocks/>
            </p:cNvSpPr>
            <p:nvPr/>
          </p:nvSpPr>
          <p:spPr>
            <a:xfrm>
              <a:off x="3362632" y="3244645"/>
              <a:ext cx="1012723" cy="796413"/>
            </a:xfrm>
            <a:prstGeom prst="triangl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8A4EF5-0BFD-EDF3-6316-08005E95A865}"/>
                </a:ext>
              </a:extLst>
            </p:cNvPr>
            <p:cNvCxnSpPr>
              <a:cxnSpLocks/>
            </p:cNvCxnSpPr>
            <p:nvPr/>
          </p:nvCxnSpPr>
          <p:spPr>
            <a:xfrm>
              <a:off x="3352800" y="3234813"/>
              <a:ext cx="101272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D834E15-15F3-1407-8595-ECF10890AFCF}"/>
                </a:ext>
              </a:extLst>
            </p:cNvPr>
            <p:cNvSpPr>
              <a:spLocks/>
            </p:cNvSpPr>
            <p:nvPr/>
          </p:nvSpPr>
          <p:spPr>
            <a:xfrm>
              <a:off x="3146322" y="2969341"/>
              <a:ext cx="1435510" cy="13470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EE53C09-9DD7-AF93-5665-8FF64F70716B}"/>
                </a:ext>
              </a:extLst>
            </p:cNvPr>
            <p:cNvCxnSpPr>
              <a:cxnSpLocks/>
              <a:stCxn id="33" idx="0"/>
              <a:endCxn id="33" idx="4"/>
            </p:cNvCxnSpPr>
            <p:nvPr/>
          </p:nvCxnSpPr>
          <p:spPr>
            <a:xfrm>
              <a:off x="3864077" y="2969341"/>
              <a:ext cx="0" cy="1347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7E0367D0-05C2-BF26-101E-7209D82DCFF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46322" y="2621526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75B7E851-55C6-8AF9-67E0-6CE4909EE5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1523" y="2825305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CC2279C7-E6A2-2C08-6EC1-572604865894}"/>
              </a:ext>
            </a:extLst>
          </p:cNvPr>
          <p:cNvSpPr txBox="1"/>
          <p:nvPr/>
        </p:nvSpPr>
        <p:spPr>
          <a:xfrm>
            <a:off x="566179" y="1566358"/>
            <a:ext cx="4655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HK Grotesk" panose="00000500000000000000" pitchFamily="50" charset="0"/>
              </a:rPr>
              <a:t>Step 1. We need a red LED showing when the power is on. So, using a breadboard, recreate this circuit: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1B21A00-79FF-3D14-4D76-D10AFBE83B62}"/>
              </a:ext>
            </a:extLst>
          </p:cNvPr>
          <p:cNvSpPr txBox="1"/>
          <p:nvPr/>
        </p:nvSpPr>
        <p:spPr>
          <a:xfrm>
            <a:off x="10003336" y="2417224"/>
            <a:ext cx="85418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1 k</a:t>
            </a:r>
            <a:r>
              <a:rPr lang="el-G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en-GB" sz="2400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5155887-3772-0AF6-5EE7-83FF49C65A80}"/>
              </a:ext>
            </a:extLst>
          </p:cNvPr>
          <p:cNvGrpSpPr/>
          <p:nvPr/>
        </p:nvGrpSpPr>
        <p:grpSpPr>
          <a:xfrm rot="16200000">
            <a:off x="4942625" y="2351061"/>
            <a:ext cx="2961757" cy="1490938"/>
            <a:chOff x="4360821" y="3854245"/>
            <a:chExt cx="2961757" cy="14909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0F48ADF-B88E-F5E5-5C3C-7175503A87D1}"/>
                </a:ext>
              </a:extLst>
            </p:cNvPr>
            <p:cNvSpPr/>
            <p:nvPr/>
          </p:nvSpPr>
          <p:spPr>
            <a:xfrm>
              <a:off x="4360821" y="3854245"/>
              <a:ext cx="2961757" cy="109875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BBC Micro:Bit</a:t>
              </a:r>
            </a:p>
            <a:p>
              <a:pPr algn="ctr"/>
              <a:endParaRPr lang="en-GB" b="1" dirty="0"/>
            </a:p>
            <a:p>
              <a:r>
                <a:rPr lang="en-GB" b="1" dirty="0">
                  <a:solidFill>
                    <a:schemeClr val="tx1"/>
                  </a:solidFill>
                </a:rPr>
                <a:t>  1         2          3        3V    GND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516FD55-D16F-3B24-BC54-C45EEBF7CDA8}"/>
                </a:ext>
              </a:extLst>
            </p:cNvPr>
            <p:cNvCxnSpPr/>
            <p:nvPr/>
          </p:nvCxnSpPr>
          <p:spPr>
            <a:xfrm>
              <a:off x="4572000" y="4953000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AA61A9D-0F08-8E39-CA64-A853A8D3F328}"/>
                </a:ext>
              </a:extLst>
            </p:cNvPr>
            <p:cNvCxnSpPr/>
            <p:nvPr/>
          </p:nvCxnSpPr>
          <p:spPr>
            <a:xfrm>
              <a:off x="5200036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84E815-9CBC-BF42-4EBC-6D3487C6376C}"/>
                </a:ext>
              </a:extLst>
            </p:cNvPr>
            <p:cNvCxnSpPr/>
            <p:nvPr/>
          </p:nvCxnSpPr>
          <p:spPr>
            <a:xfrm>
              <a:off x="5828072" y="4945070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307A61F-AD48-CF07-8F38-D092D2B81183}"/>
                </a:ext>
              </a:extLst>
            </p:cNvPr>
            <p:cNvCxnSpPr/>
            <p:nvPr/>
          </p:nvCxnSpPr>
          <p:spPr>
            <a:xfrm>
              <a:off x="6456108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A377480-0202-E23B-F11A-8C4CB5731D23}"/>
                </a:ext>
              </a:extLst>
            </p:cNvPr>
            <p:cNvCxnSpPr/>
            <p:nvPr/>
          </p:nvCxnSpPr>
          <p:spPr>
            <a:xfrm>
              <a:off x="7084143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086A25F-D559-D075-8403-BA53FD698DA1}"/>
              </a:ext>
            </a:extLst>
          </p:cNvPr>
          <p:cNvCxnSpPr>
            <a:cxnSpLocks/>
          </p:cNvCxnSpPr>
          <p:nvPr/>
        </p:nvCxnSpPr>
        <p:spPr>
          <a:xfrm>
            <a:off x="6972880" y="1853872"/>
            <a:ext cx="39656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EC3795D-AB40-3AF3-4E92-6206FC7AB444}"/>
              </a:ext>
            </a:extLst>
          </p:cNvPr>
          <p:cNvCxnSpPr>
            <a:cxnSpLocks/>
          </p:cNvCxnSpPr>
          <p:nvPr/>
        </p:nvCxnSpPr>
        <p:spPr>
          <a:xfrm>
            <a:off x="7068130" y="2476713"/>
            <a:ext cx="139007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AFDE462-47F1-19BB-BE05-CAC6F1CABDED}"/>
              </a:ext>
            </a:extLst>
          </p:cNvPr>
          <p:cNvCxnSpPr>
            <a:cxnSpLocks/>
          </p:cNvCxnSpPr>
          <p:nvPr/>
        </p:nvCxnSpPr>
        <p:spPr>
          <a:xfrm>
            <a:off x="8458200" y="2476713"/>
            <a:ext cx="0" cy="20954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CBBDE5A-98DA-61A6-52A8-2EE3FF4063D4}"/>
              </a:ext>
            </a:extLst>
          </p:cNvPr>
          <p:cNvCxnSpPr>
            <a:cxnSpLocks/>
          </p:cNvCxnSpPr>
          <p:nvPr/>
        </p:nvCxnSpPr>
        <p:spPr>
          <a:xfrm>
            <a:off x="8458200" y="4572133"/>
            <a:ext cx="24803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2E2BC84-DD95-C427-6BEA-CB34CEC75BDE}"/>
              </a:ext>
            </a:extLst>
          </p:cNvPr>
          <p:cNvCxnSpPr>
            <a:cxnSpLocks/>
          </p:cNvCxnSpPr>
          <p:nvPr/>
        </p:nvCxnSpPr>
        <p:spPr>
          <a:xfrm>
            <a:off x="10938510" y="1853872"/>
            <a:ext cx="0" cy="27182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69DB9BA-B0AF-7DFE-4B74-6871385793DE}"/>
              </a:ext>
            </a:extLst>
          </p:cNvPr>
          <p:cNvSpPr/>
          <p:nvPr/>
        </p:nvSpPr>
        <p:spPr>
          <a:xfrm rot="5400000">
            <a:off x="10471521" y="2477904"/>
            <a:ext cx="923638" cy="3136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79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91129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9AA14C7-A666-5147-1753-97DA3C20B267}"/>
              </a:ext>
            </a:extLst>
          </p:cNvPr>
          <p:cNvGrpSpPr>
            <a:grpSpLocks noChangeAspect="1"/>
          </p:cNvGrpSpPr>
          <p:nvPr/>
        </p:nvGrpSpPr>
        <p:grpSpPr>
          <a:xfrm>
            <a:off x="10495812" y="3320699"/>
            <a:ext cx="748236" cy="728685"/>
            <a:chOff x="2841523" y="2621526"/>
            <a:chExt cx="1740309" cy="1694835"/>
          </a:xfrm>
        </p:grpSpPr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B5FD8C4E-3D90-D055-8E1D-B6457B1D4349}"/>
                </a:ext>
              </a:extLst>
            </p:cNvPr>
            <p:cNvSpPr>
              <a:spLocks/>
            </p:cNvSpPr>
            <p:nvPr/>
          </p:nvSpPr>
          <p:spPr>
            <a:xfrm>
              <a:off x="3362632" y="3244645"/>
              <a:ext cx="1012723" cy="796413"/>
            </a:xfrm>
            <a:prstGeom prst="triangl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8A4EF5-0BFD-EDF3-6316-08005E95A865}"/>
                </a:ext>
              </a:extLst>
            </p:cNvPr>
            <p:cNvCxnSpPr>
              <a:cxnSpLocks/>
            </p:cNvCxnSpPr>
            <p:nvPr/>
          </p:nvCxnSpPr>
          <p:spPr>
            <a:xfrm>
              <a:off x="3352800" y="3234813"/>
              <a:ext cx="101272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D834E15-15F3-1407-8595-ECF10890AFCF}"/>
                </a:ext>
              </a:extLst>
            </p:cNvPr>
            <p:cNvSpPr>
              <a:spLocks/>
            </p:cNvSpPr>
            <p:nvPr/>
          </p:nvSpPr>
          <p:spPr>
            <a:xfrm>
              <a:off x="3146322" y="2969341"/>
              <a:ext cx="1435510" cy="13470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EE53C09-9DD7-AF93-5665-8FF64F70716B}"/>
                </a:ext>
              </a:extLst>
            </p:cNvPr>
            <p:cNvCxnSpPr>
              <a:cxnSpLocks/>
              <a:stCxn id="33" idx="0"/>
              <a:endCxn id="33" idx="4"/>
            </p:cNvCxnSpPr>
            <p:nvPr/>
          </p:nvCxnSpPr>
          <p:spPr>
            <a:xfrm>
              <a:off x="3864077" y="2969341"/>
              <a:ext cx="0" cy="1347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7E0367D0-05C2-BF26-101E-7209D82DCFF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46322" y="2621526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75B7E851-55C6-8AF9-67E0-6CE4909EE5F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1523" y="2825305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CC2279C7-E6A2-2C08-6EC1-572604865894}"/>
              </a:ext>
            </a:extLst>
          </p:cNvPr>
          <p:cNvSpPr txBox="1"/>
          <p:nvPr/>
        </p:nvSpPr>
        <p:spPr>
          <a:xfrm>
            <a:off x="566179" y="1566358"/>
            <a:ext cx="46550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HK Grotesk" panose="00000500000000000000" pitchFamily="50" charset="0"/>
              </a:rPr>
              <a:t>Step 2. Our plants need light. So we need to create a circuit where we can have a white LED shine when it’s dark.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solidFill>
                  <a:srgbClr val="C00000"/>
                </a:solidFill>
                <a:latin typeface="HK Grotesk" panose="00000500000000000000" pitchFamily="50" charset="0"/>
              </a:rPr>
              <a:t>Hint: You will need to program the Micro:Bit. If light level &lt; 50, digital write P0 to HIGH.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1B21A00-79FF-3D14-4D76-D10AFBE83B62}"/>
              </a:ext>
            </a:extLst>
          </p:cNvPr>
          <p:cNvSpPr txBox="1"/>
          <p:nvPr/>
        </p:nvSpPr>
        <p:spPr>
          <a:xfrm>
            <a:off x="10023451" y="2416663"/>
            <a:ext cx="85418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1 k</a:t>
            </a:r>
            <a:r>
              <a:rPr lang="el-G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en-GB" sz="2400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5155887-3772-0AF6-5EE7-83FF49C65A80}"/>
              </a:ext>
            </a:extLst>
          </p:cNvPr>
          <p:cNvGrpSpPr/>
          <p:nvPr/>
        </p:nvGrpSpPr>
        <p:grpSpPr>
          <a:xfrm rot="16200000">
            <a:off x="4942625" y="2351061"/>
            <a:ext cx="2961757" cy="1490938"/>
            <a:chOff x="4360821" y="3854245"/>
            <a:chExt cx="2961757" cy="14909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0F48ADF-B88E-F5E5-5C3C-7175503A87D1}"/>
                </a:ext>
              </a:extLst>
            </p:cNvPr>
            <p:cNvSpPr/>
            <p:nvPr/>
          </p:nvSpPr>
          <p:spPr>
            <a:xfrm>
              <a:off x="4360821" y="3854245"/>
              <a:ext cx="2961757" cy="109875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BBC Micro:Bit</a:t>
              </a:r>
            </a:p>
            <a:p>
              <a:pPr algn="ctr"/>
              <a:endParaRPr lang="en-GB" b="1" dirty="0"/>
            </a:p>
            <a:p>
              <a:r>
                <a:rPr lang="en-GB" b="1" dirty="0">
                  <a:solidFill>
                    <a:schemeClr val="tx1"/>
                  </a:solidFill>
                </a:rPr>
                <a:t>  0         1          2        3V    GND</a:t>
              </a: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516FD55-D16F-3B24-BC54-C45EEBF7CDA8}"/>
                </a:ext>
              </a:extLst>
            </p:cNvPr>
            <p:cNvCxnSpPr/>
            <p:nvPr/>
          </p:nvCxnSpPr>
          <p:spPr>
            <a:xfrm>
              <a:off x="4572000" y="4953000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AA61A9D-0F08-8E39-CA64-A853A8D3F328}"/>
                </a:ext>
              </a:extLst>
            </p:cNvPr>
            <p:cNvCxnSpPr/>
            <p:nvPr/>
          </p:nvCxnSpPr>
          <p:spPr>
            <a:xfrm>
              <a:off x="5200036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84E815-9CBC-BF42-4EBC-6D3487C6376C}"/>
                </a:ext>
              </a:extLst>
            </p:cNvPr>
            <p:cNvCxnSpPr/>
            <p:nvPr/>
          </p:nvCxnSpPr>
          <p:spPr>
            <a:xfrm>
              <a:off x="5828072" y="4945070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307A61F-AD48-CF07-8F38-D092D2B81183}"/>
                </a:ext>
              </a:extLst>
            </p:cNvPr>
            <p:cNvCxnSpPr/>
            <p:nvPr/>
          </p:nvCxnSpPr>
          <p:spPr>
            <a:xfrm>
              <a:off x="6456108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A377480-0202-E23B-F11A-8C4CB5731D23}"/>
                </a:ext>
              </a:extLst>
            </p:cNvPr>
            <p:cNvCxnSpPr/>
            <p:nvPr/>
          </p:nvCxnSpPr>
          <p:spPr>
            <a:xfrm>
              <a:off x="7084143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086A25F-D559-D075-8403-BA53FD698DA1}"/>
              </a:ext>
            </a:extLst>
          </p:cNvPr>
          <p:cNvCxnSpPr>
            <a:cxnSpLocks/>
          </p:cNvCxnSpPr>
          <p:nvPr/>
        </p:nvCxnSpPr>
        <p:spPr>
          <a:xfrm>
            <a:off x="6972880" y="1853872"/>
            <a:ext cx="39656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EC3795D-AB40-3AF3-4E92-6206FC7AB444}"/>
              </a:ext>
            </a:extLst>
          </p:cNvPr>
          <p:cNvCxnSpPr>
            <a:cxnSpLocks/>
          </p:cNvCxnSpPr>
          <p:nvPr/>
        </p:nvCxnSpPr>
        <p:spPr>
          <a:xfrm>
            <a:off x="7068130" y="2476713"/>
            <a:ext cx="139007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AFDE462-47F1-19BB-BE05-CAC6F1CABDED}"/>
              </a:ext>
            </a:extLst>
          </p:cNvPr>
          <p:cNvCxnSpPr>
            <a:cxnSpLocks/>
            <a:endCxn id="53" idx="0"/>
          </p:cNvCxnSpPr>
          <p:nvPr/>
        </p:nvCxnSpPr>
        <p:spPr>
          <a:xfrm flipH="1">
            <a:off x="8429679" y="2485979"/>
            <a:ext cx="11430" cy="17283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CBBDE5A-98DA-61A6-52A8-2EE3FF4063D4}"/>
              </a:ext>
            </a:extLst>
          </p:cNvPr>
          <p:cNvCxnSpPr>
            <a:cxnSpLocks/>
          </p:cNvCxnSpPr>
          <p:nvPr/>
        </p:nvCxnSpPr>
        <p:spPr>
          <a:xfrm>
            <a:off x="8422049" y="4982678"/>
            <a:ext cx="2516461" cy="9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2E2BC84-DD95-C427-6BEA-CB34CEC75BDE}"/>
              </a:ext>
            </a:extLst>
          </p:cNvPr>
          <p:cNvCxnSpPr>
            <a:cxnSpLocks/>
          </p:cNvCxnSpPr>
          <p:nvPr/>
        </p:nvCxnSpPr>
        <p:spPr>
          <a:xfrm>
            <a:off x="10938510" y="1853872"/>
            <a:ext cx="0" cy="31288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69DB9BA-B0AF-7DFE-4B74-6871385793DE}"/>
              </a:ext>
            </a:extLst>
          </p:cNvPr>
          <p:cNvSpPr/>
          <p:nvPr/>
        </p:nvSpPr>
        <p:spPr>
          <a:xfrm rot="5400000">
            <a:off x="10471521" y="2477904"/>
            <a:ext cx="923638" cy="3136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90AA415-0A02-8243-A9E5-17A39F97665F}"/>
              </a:ext>
            </a:extLst>
          </p:cNvPr>
          <p:cNvCxnSpPr>
            <a:cxnSpLocks/>
            <a:stCxn id="45" idx="4"/>
          </p:cNvCxnSpPr>
          <p:nvPr/>
        </p:nvCxnSpPr>
        <p:spPr>
          <a:xfrm>
            <a:off x="9516817" y="4094037"/>
            <a:ext cx="8183" cy="2721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4E2887A-EBD6-AE40-F22E-70EA9F2DE12F}"/>
              </a:ext>
            </a:extLst>
          </p:cNvPr>
          <p:cNvCxnSpPr>
            <a:cxnSpLocks/>
          </p:cNvCxnSpPr>
          <p:nvPr/>
        </p:nvCxnSpPr>
        <p:spPr>
          <a:xfrm>
            <a:off x="6964951" y="4366229"/>
            <a:ext cx="256004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831EE74-89AB-CA7E-FEBE-C02935C6355B}"/>
              </a:ext>
            </a:extLst>
          </p:cNvPr>
          <p:cNvGrpSpPr>
            <a:grpSpLocks noChangeAspect="1"/>
          </p:cNvGrpSpPr>
          <p:nvPr/>
        </p:nvGrpSpPr>
        <p:grpSpPr>
          <a:xfrm>
            <a:off x="9077175" y="3365352"/>
            <a:ext cx="748236" cy="728685"/>
            <a:chOff x="2841523" y="2621526"/>
            <a:chExt cx="1740309" cy="1694835"/>
          </a:xfrm>
        </p:grpSpPr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72E44447-3794-A769-B24B-35D22EB5EDA2}"/>
                </a:ext>
              </a:extLst>
            </p:cNvPr>
            <p:cNvSpPr>
              <a:spLocks/>
            </p:cNvSpPr>
            <p:nvPr/>
          </p:nvSpPr>
          <p:spPr>
            <a:xfrm>
              <a:off x="3362632" y="3244645"/>
              <a:ext cx="1012723" cy="796413"/>
            </a:xfrm>
            <a:prstGeom prst="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E9C9732-851B-2CE2-E01A-623A7F251E97}"/>
                </a:ext>
              </a:extLst>
            </p:cNvPr>
            <p:cNvCxnSpPr>
              <a:cxnSpLocks/>
            </p:cNvCxnSpPr>
            <p:nvPr/>
          </p:nvCxnSpPr>
          <p:spPr>
            <a:xfrm>
              <a:off x="3352800" y="3234813"/>
              <a:ext cx="101272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A0AE55F-2C32-87E9-58B6-D6D9CE38E9B4}"/>
                </a:ext>
              </a:extLst>
            </p:cNvPr>
            <p:cNvSpPr>
              <a:spLocks/>
            </p:cNvSpPr>
            <p:nvPr/>
          </p:nvSpPr>
          <p:spPr>
            <a:xfrm>
              <a:off x="3146322" y="2969341"/>
              <a:ext cx="1435510" cy="13470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0A12724A-83FC-4452-0F1D-54A51D99DE35}"/>
                </a:ext>
              </a:extLst>
            </p:cNvPr>
            <p:cNvCxnSpPr>
              <a:cxnSpLocks/>
              <a:stCxn id="45" idx="0"/>
              <a:endCxn id="45" idx="4"/>
            </p:cNvCxnSpPr>
            <p:nvPr/>
          </p:nvCxnSpPr>
          <p:spPr>
            <a:xfrm>
              <a:off x="3864077" y="2969341"/>
              <a:ext cx="0" cy="1347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>
              <a:extLst>
                <a:ext uri="{FF2B5EF4-FFF2-40B4-BE49-F238E27FC236}">
                  <a16:creationId xmlns:a16="http://schemas.microsoft.com/office/drawing/2014/main" id="{EB682CDB-BD06-6814-1AA6-443A0C0E7EF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46322" y="2621526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7FB2C2B8-2680-FEE3-32A0-F3830BBDF4D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1523" y="2825305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3BD43C4A-1189-4BA0-1A01-46674CA20E69}"/>
              </a:ext>
            </a:extLst>
          </p:cNvPr>
          <p:cNvSpPr txBox="1"/>
          <p:nvPr/>
        </p:nvSpPr>
        <p:spPr>
          <a:xfrm>
            <a:off x="8609942" y="2361705"/>
            <a:ext cx="854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1 k</a:t>
            </a:r>
            <a:r>
              <a:rPr lang="el-G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en-GB" sz="2400" b="1" dirty="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B763836-756B-F568-A40A-F47B85984639}"/>
              </a:ext>
            </a:extLst>
          </p:cNvPr>
          <p:cNvGrpSpPr/>
          <p:nvPr/>
        </p:nvGrpSpPr>
        <p:grpSpPr>
          <a:xfrm flipH="1">
            <a:off x="8178219" y="4214289"/>
            <a:ext cx="502920" cy="298451"/>
            <a:chOff x="4057650" y="4044744"/>
            <a:chExt cx="914400" cy="917147"/>
          </a:xfrm>
        </p:grpSpPr>
        <p:sp>
          <p:nvSpPr>
            <p:cNvPr id="53" name="Arc 52">
              <a:extLst>
                <a:ext uri="{FF2B5EF4-FFF2-40B4-BE49-F238E27FC236}">
                  <a16:creationId xmlns:a16="http://schemas.microsoft.com/office/drawing/2014/main" id="{B4F56247-307A-8D44-8978-4F5BFBA72AF6}"/>
                </a:ext>
              </a:extLst>
            </p:cNvPr>
            <p:cNvSpPr/>
            <p:nvPr/>
          </p:nvSpPr>
          <p:spPr>
            <a:xfrm>
              <a:off x="4057650" y="4044744"/>
              <a:ext cx="914400" cy="914400"/>
            </a:xfrm>
            <a:prstGeom prst="arc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Arc 55">
              <a:extLst>
                <a:ext uri="{FF2B5EF4-FFF2-40B4-BE49-F238E27FC236}">
                  <a16:creationId xmlns:a16="http://schemas.microsoft.com/office/drawing/2014/main" id="{6C144D47-57D7-F392-392A-1630DD23D39A}"/>
                </a:ext>
              </a:extLst>
            </p:cNvPr>
            <p:cNvSpPr/>
            <p:nvPr/>
          </p:nvSpPr>
          <p:spPr>
            <a:xfrm flipV="1">
              <a:off x="4057650" y="4047491"/>
              <a:ext cx="914400" cy="914400"/>
            </a:xfrm>
            <a:prstGeom prst="arc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54E528A-F0EA-5F28-6D05-7AB05421C2E0}"/>
              </a:ext>
            </a:extLst>
          </p:cNvPr>
          <p:cNvCxnSpPr>
            <a:cxnSpLocks/>
          </p:cNvCxnSpPr>
          <p:nvPr/>
        </p:nvCxnSpPr>
        <p:spPr>
          <a:xfrm flipH="1">
            <a:off x="8422049" y="4486481"/>
            <a:ext cx="11430" cy="4961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CE86585B-793A-CFFC-A123-D0E278DD6673}"/>
              </a:ext>
            </a:extLst>
          </p:cNvPr>
          <p:cNvCxnSpPr>
            <a:cxnSpLocks/>
          </p:cNvCxnSpPr>
          <p:nvPr/>
        </p:nvCxnSpPr>
        <p:spPr>
          <a:xfrm flipH="1">
            <a:off x="9519537" y="1850931"/>
            <a:ext cx="11430" cy="172831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1E26506F-7386-113A-0A5D-EFABBB311F18}"/>
              </a:ext>
            </a:extLst>
          </p:cNvPr>
          <p:cNvSpPr/>
          <p:nvPr/>
        </p:nvSpPr>
        <p:spPr>
          <a:xfrm rot="5400000">
            <a:off x="9068246" y="2459568"/>
            <a:ext cx="923638" cy="3136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03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2BFC75C-2E20-F557-0481-0EEED9595D51}"/>
              </a:ext>
            </a:extLst>
          </p:cNvPr>
          <p:cNvSpPr txBox="1"/>
          <p:nvPr/>
        </p:nvSpPr>
        <p:spPr>
          <a:xfrm>
            <a:off x="566178" y="1566358"/>
            <a:ext cx="53507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HK Grotesk" panose="00000500000000000000" pitchFamily="50" charset="0"/>
              </a:rPr>
              <a:t>Step 3. As we want to add more components, 3V will no longer be enough power. So we need to upgrade to a 9V battery: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solidFill>
                  <a:srgbClr val="C00000"/>
                </a:solidFill>
                <a:latin typeface="HK Grotesk" panose="00000500000000000000" pitchFamily="50" charset="0"/>
              </a:rPr>
              <a:t>Hint: There is an example for this on the next slide.</a:t>
            </a:r>
            <a:endParaRPr lang="en-GB" dirty="0">
              <a:latin typeface="HK Grotesk" panose="00000500000000000000" pitchFamily="50" charset="0"/>
            </a:endParaRP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F1F96F3-EC13-7B6A-7501-5DE56C8BE386}"/>
              </a:ext>
            </a:extLst>
          </p:cNvPr>
          <p:cNvGrpSpPr>
            <a:grpSpLocks noChangeAspect="1"/>
          </p:cNvGrpSpPr>
          <p:nvPr/>
        </p:nvGrpSpPr>
        <p:grpSpPr>
          <a:xfrm>
            <a:off x="10781562" y="3320699"/>
            <a:ext cx="748236" cy="728685"/>
            <a:chOff x="2841523" y="2621526"/>
            <a:chExt cx="1740309" cy="1694835"/>
          </a:xfrm>
        </p:grpSpPr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85044419-ED90-5021-E8CF-1E16EFAEBF6A}"/>
                </a:ext>
              </a:extLst>
            </p:cNvPr>
            <p:cNvSpPr>
              <a:spLocks/>
            </p:cNvSpPr>
            <p:nvPr/>
          </p:nvSpPr>
          <p:spPr>
            <a:xfrm>
              <a:off x="3362632" y="3244645"/>
              <a:ext cx="1012723" cy="796413"/>
            </a:xfrm>
            <a:prstGeom prst="triangl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4F07BEF5-67D9-1949-7A0D-CD6B569407AF}"/>
                </a:ext>
              </a:extLst>
            </p:cNvPr>
            <p:cNvCxnSpPr>
              <a:cxnSpLocks/>
            </p:cNvCxnSpPr>
            <p:nvPr/>
          </p:nvCxnSpPr>
          <p:spPr>
            <a:xfrm>
              <a:off x="3352800" y="3234813"/>
              <a:ext cx="101272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5A7D7DAD-2BE8-66DC-06B8-A10B4E6206DA}"/>
                </a:ext>
              </a:extLst>
            </p:cNvPr>
            <p:cNvSpPr>
              <a:spLocks/>
            </p:cNvSpPr>
            <p:nvPr/>
          </p:nvSpPr>
          <p:spPr>
            <a:xfrm>
              <a:off x="3146322" y="2969341"/>
              <a:ext cx="1435510" cy="13470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479EF135-A414-1737-CA11-C317C12BAE7E}"/>
                </a:ext>
              </a:extLst>
            </p:cNvPr>
            <p:cNvCxnSpPr>
              <a:cxnSpLocks/>
              <a:stCxn id="81" idx="0"/>
              <a:endCxn id="81" idx="4"/>
            </p:cNvCxnSpPr>
            <p:nvPr/>
          </p:nvCxnSpPr>
          <p:spPr>
            <a:xfrm>
              <a:off x="3864077" y="2969341"/>
              <a:ext cx="0" cy="1347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FC7797A1-6483-71BD-2021-D5CCD2FF721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46322" y="2621526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22804F42-56C7-24FC-8DF4-489443E0AE4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1523" y="2825305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F2357A50-BE79-E701-E7E1-5D9647E24695}"/>
              </a:ext>
            </a:extLst>
          </p:cNvPr>
          <p:cNvSpPr txBox="1"/>
          <p:nvPr/>
        </p:nvSpPr>
        <p:spPr>
          <a:xfrm>
            <a:off x="10309201" y="2416663"/>
            <a:ext cx="85418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1 k</a:t>
            </a:r>
            <a:r>
              <a:rPr lang="el-G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en-GB" sz="2400" b="1" dirty="0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6A047ABD-9FDE-D568-7332-BC97405750A8}"/>
              </a:ext>
            </a:extLst>
          </p:cNvPr>
          <p:cNvGrpSpPr/>
          <p:nvPr/>
        </p:nvGrpSpPr>
        <p:grpSpPr>
          <a:xfrm rot="16200000">
            <a:off x="5525684" y="2351061"/>
            <a:ext cx="2961757" cy="1490938"/>
            <a:chOff x="4360821" y="3854245"/>
            <a:chExt cx="2961757" cy="1490938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95C85123-8284-9C06-E05A-B17DF8658E13}"/>
                </a:ext>
              </a:extLst>
            </p:cNvPr>
            <p:cNvSpPr/>
            <p:nvPr/>
          </p:nvSpPr>
          <p:spPr>
            <a:xfrm>
              <a:off x="4360821" y="3854245"/>
              <a:ext cx="2961757" cy="109875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BBC Micro:Bit</a:t>
              </a:r>
            </a:p>
            <a:p>
              <a:pPr algn="ctr"/>
              <a:endParaRPr lang="en-GB" b="1" dirty="0"/>
            </a:p>
            <a:p>
              <a:r>
                <a:rPr lang="en-GB" b="1" dirty="0">
                  <a:solidFill>
                    <a:schemeClr val="tx1"/>
                  </a:solidFill>
                </a:rPr>
                <a:t>  0         1          2        3V    GND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63FE9BD0-E10F-8ED2-E574-FB73789DC57C}"/>
                </a:ext>
              </a:extLst>
            </p:cNvPr>
            <p:cNvCxnSpPr/>
            <p:nvPr/>
          </p:nvCxnSpPr>
          <p:spPr>
            <a:xfrm>
              <a:off x="4572000" y="4953000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129A3DEA-9367-0F0C-B0DB-BE2911DD6C83}"/>
                </a:ext>
              </a:extLst>
            </p:cNvPr>
            <p:cNvCxnSpPr/>
            <p:nvPr/>
          </p:nvCxnSpPr>
          <p:spPr>
            <a:xfrm>
              <a:off x="5200036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30796B4F-5E7F-73FF-CBAA-FBA4D9EC4A37}"/>
                </a:ext>
              </a:extLst>
            </p:cNvPr>
            <p:cNvCxnSpPr/>
            <p:nvPr/>
          </p:nvCxnSpPr>
          <p:spPr>
            <a:xfrm>
              <a:off x="5828072" y="4945070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6BFF4EBC-9F4B-BC47-50FD-9A775A01663E}"/>
                </a:ext>
              </a:extLst>
            </p:cNvPr>
            <p:cNvCxnSpPr/>
            <p:nvPr/>
          </p:nvCxnSpPr>
          <p:spPr>
            <a:xfrm>
              <a:off x="6456108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03087D4E-EE2E-3F9D-B0A7-D851EF471A12}"/>
                </a:ext>
              </a:extLst>
            </p:cNvPr>
            <p:cNvCxnSpPr/>
            <p:nvPr/>
          </p:nvCxnSpPr>
          <p:spPr>
            <a:xfrm>
              <a:off x="7084143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55EED85-7B1D-123C-DF92-23C01776116D}"/>
              </a:ext>
            </a:extLst>
          </p:cNvPr>
          <p:cNvCxnSpPr>
            <a:cxnSpLocks/>
          </p:cNvCxnSpPr>
          <p:nvPr/>
        </p:nvCxnSpPr>
        <p:spPr>
          <a:xfrm>
            <a:off x="7635240" y="1847029"/>
            <a:ext cx="3589020" cy="182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97543067-FA3C-F2DB-C786-108A570F9E72}"/>
              </a:ext>
            </a:extLst>
          </p:cNvPr>
          <p:cNvCxnSpPr>
            <a:cxnSpLocks/>
            <a:endCxn id="111" idx="0"/>
          </p:cNvCxnSpPr>
          <p:nvPr/>
        </p:nvCxnSpPr>
        <p:spPr>
          <a:xfrm>
            <a:off x="8707799" y="1853872"/>
            <a:ext cx="7630" cy="23604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76EB9C9E-237B-3089-8285-F718D08CF8B9}"/>
              </a:ext>
            </a:extLst>
          </p:cNvPr>
          <p:cNvCxnSpPr>
            <a:cxnSpLocks/>
          </p:cNvCxnSpPr>
          <p:nvPr/>
        </p:nvCxnSpPr>
        <p:spPr>
          <a:xfrm>
            <a:off x="8707799" y="4982678"/>
            <a:ext cx="2516461" cy="9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9FD2E17-6D8F-C18A-1BFD-E203E98DD449}"/>
              </a:ext>
            </a:extLst>
          </p:cNvPr>
          <p:cNvCxnSpPr>
            <a:cxnSpLocks/>
          </p:cNvCxnSpPr>
          <p:nvPr/>
        </p:nvCxnSpPr>
        <p:spPr>
          <a:xfrm>
            <a:off x="11224260" y="1853872"/>
            <a:ext cx="0" cy="31288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6F221E20-AF81-899C-5CE0-0ADF8C5A6680}"/>
              </a:ext>
            </a:extLst>
          </p:cNvPr>
          <p:cNvSpPr/>
          <p:nvPr/>
        </p:nvSpPr>
        <p:spPr>
          <a:xfrm rot="5400000">
            <a:off x="10757271" y="2477904"/>
            <a:ext cx="923638" cy="3136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9ED61E73-EA53-0767-F71B-B0891C3B4C76}"/>
              </a:ext>
            </a:extLst>
          </p:cNvPr>
          <p:cNvCxnSpPr>
            <a:cxnSpLocks/>
            <a:stCxn id="102" idx="3"/>
          </p:cNvCxnSpPr>
          <p:nvPr/>
        </p:nvCxnSpPr>
        <p:spPr>
          <a:xfrm>
            <a:off x="9804681" y="3975672"/>
            <a:ext cx="6069" cy="39055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C8F50AED-AB37-698C-5BB2-6875EC5C9F6B}"/>
              </a:ext>
            </a:extLst>
          </p:cNvPr>
          <p:cNvCxnSpPr>
            <a:cxnSpLocks/>
          </p:cNvCxnSpPr>
          <p:nvPr/>
        </p:nvCxnSpPr>
        <p:spPr>
          <a:xfrm>
            <a:off x="7749540" y="4363067"/>
            <a:ext cx="2061210" cy="31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9068F6A0-AA84-B381-B499-9D1859E3413D}"/>
              </a:ext>
            </a:extLst>
          </p:cNvPr>
          <p:cNvGrpSpPr>
            <a:grpSpLocks noChangeAspect="1"/>
          </p:cNvGrpSpPr>
          <p:nvPr/>
        </p:nvGrpSpPr>
        <p:grpSpPr>
          <a:xfrm>
            <a:off x="9362925" y="3365352"/>
            <a:ext cx="748236" cy="728685"/>
            <a:chOff x="2841523" y="2621526"/>
            <a:chExt cx="1740309" cy="1694835"/>
          </a:xfrm>
        </p:grpSpPr>
        <p:sp>
          <p:nvSpPr>
            <p:cNvPr id="102" name="Isosceles Triangle 101">
              <a:extLst>
                <a:ext uri="{FF2B5EF4-FFF2-40B4-BE49-F238E27FC236}">
                  <a16:creationId xmlns:a16="http://schemas.microsoft.com/office/drawing/2014/main" id="{8546FE7C-7467-23A0-B32C-11E550EFF439}"/>
                </a:ext>
              </a:extLst>
            </p:cNvPr>
            <p:cNvSpPr>
              <a:spLocks/>
            </p:cNvSpPr>
            <p:nvPr/>
          </p:nvSpPr>
          <p:spPr>
            <a:xfrm>
              <a:off x="3362632" y="3244645"/>
              <a:ext cx="1012723" cy="796413"/>
            </a:xfrm>
            <a:prstGeom prst="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3DD52D7F-638C-C610-AD9C-6DC9AE0E7B13}"/>
                </a:ext>
              </a:extLst>
            </p:cNvPr>
            <p:cNvCxnSpPr>
              <a:cxnSpLocks/>
            </p:cNvCxnSpPr>
            <p:nvPr/>
          </p:nvCxnSpPr>
          <p:spPr>
            <a:xfrm>
              <a:off x="3352800" y="3234813"/>
              <a:ext cx="101272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19259F9F-EB78-6DAC-77C2-659148A7E8F6}"/>
                </a:ext>
              </a:extLst>
            </p:cNvPr>
            <p:cNvSpPr>
              <a:spLocks/>
            </p:cNvSpPr>
            <p:nvPr/>
          </p:nvSpPr>
          <p:spPr>
            <a:xfrm>
              <a:off x="3146322" y="2969341"/>
              <a:ext cx="1435510" cy="13470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8D756089-52E3-371E-73BF-BCE57FD1895E}"/>
                </a:ext>
              </a:extLst>
            </p:cNvPr>
            <p:cNvCxnSpPr>
              <a:cxnSpLocks/>
              <a:stCxn id="104" idx="0"/>
              <a:endCxn id="104" idx="4"/>
            </p:cNvCxnSpPr>
            <p:nvPr/>
          </p:nvCxnSpPr>
          <p:spPr>
            <a:xfrm>
              <a:off x="3864077" y="2969341"/>
              <a:ext cx="0" cy="1347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72344185-2F20-D263-2C53-99A19728038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46322" y="2621526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8ADF588C-1520-9A4B-9922-A0EFD63FAAA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1523" y="2825305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Box 108">
            <a:extLst>
              <a:ext uri="{FF2B5EF4-FFF2-40B4-BE49-F238E27FC236}">
                <a16:creationId xmlns:a16="http://schemas.microsoft.com/office/drawing/2014/main" id="{B7BD0DE4-0527-1B11-24A3-5E80BFED87A9}"/>
              </a:ext>
            </a:extLst>
          </p:cNvPr>
          <p:cNvSpPr txBox="1"/>
          <p:nvPr/>
        </p:nvSpPr>
        <p:spPr>
          <a:xfrm>
            <a:off x="8895692" y="2361705"/>
            <a:ext cx="854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1 k</a:t>
            </a:r>
            <a:r>
              <a:rPr lang="el-G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en-GB" sz="2400" b="1" dirty="0"/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EB4599B6-8921-AF9A-5480-36F6A59ACB22}"/>
              </a:ext>
            </a:extLst>
          </p:cNvPr>
          <p:cNvGrpSpPr/>
          <p:nvPr/>
        </p:nvGrpSpPr>
        <p:grpSpPr>
          <a:xfrm flipH="1">
            <a:off x="8463969" y="4214289"/>
            <a:ext cx="502920" cy="298451"/>
            <a:chOff x="4057650" y="4044744"/>
            <a:chExt cx="914400" cy="917147"/>
          </a:xfrm>
        </p:grpSpPr>
        <p:sp>
          <p:nvSpPr>
            <p:cNvPr id="111" name="Arc 110">
              <a:extLst>
                <a:ext uri="{FF2B5EF4-FFF2-40B4-BE49-F238E27FC236}">
                  <a16:creationId xmlns:a16="http://schemas.microsoft.com/office/drawing/2014/main" id="{B0F57AFF-54B5-D898-D1E7-858B06DBC799}"/>
                </a:ext>
              </a:extLst>
            </p:cNvPr>
            <p:cNvSpPr/>
            <p:nvPr/>
          </p:nvSpPr>
          <p:spPr>
            <a:xfrm>
              <a:off x="4057650" y="4044744"/>
              <a:ext cx="914400" cy="914400"/>
            </a:xfrm>
            <a:prstGeom prst="arc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Arc 111">
              <a:extLst>
                <a:ext uri="{FF2B5EF4-FFF2-40B4-BE49-F238E27FC236}">
                  <a16:creationId xmlns:a16="http://schemas.microsoft.com/office/drawing/2014/main" id="{9172A231-A1D1-6F11-C222-109E28A60ADE}"/>
                </a:ext>
              </a:extLst>
            </p:cNvPr>
            <p:cNvSpPr/>
            <p:nvPr/>
          </p:nvSpPr>
          <p:spPr>
            <a:xfrm flipV="1">
              <a:off x="4057650" y="4047491"/>
              <a:ext cx="914400" cy="914400"/>
            </a:xfrm>
            <a:prstGeom prst="arc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2AB58783-8710-F9FB-2569-AFC1628D5478}"/>
              </a:ext>
            </a:extLst>
          </p:cNvPr>
          <p:cNvCxnSpPr>
            <a:cxnSpLocks/>
          </p:cNvCxnSpPr>
          <p:nvPr/>
        </p:nvCxnSpPr>
        <p:spPr>
          <a:xfrm flipH="1">
            <a:off x="8707799" y="4486481"/>
            <a:ext cx="11430" cy="4961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093DE2E6-F71E-EEC4-D5AD-8E81E69F33D1}"/>
              </a:ext>
            </a:extLst>
          </p:cNvPr>
          <p:cNvGrpSpPr/>
          <p:nvPr/>
        </p:nvGrpSpPr>
        <p:grpSpPr>
          <a:xfrm rot="16200000">
            <a:off x="8033632" y="2573231"/>
            <a:ext cx="914945" cy="1283461"/>
            <a:chOff x="8786594" y="944043"/>
            <a:chExt cx="914945" cy="1283461"/>
          </a:xfrm>
        </p:grpSpPr>
        <p:grpSp>
          <p:nvGrpSpPr>
            <p:cNvPr id="117" name="Group 116">
              <a:extLst>
                <a:ext uri="{FF2B5EF4-FFF2-40B4-BE49-F238E27FC236}">
                  <a16:creationId xmlns:a16="http://schemas.microsoft.com/office/drawing/2014/main" id="{2B195DEF-2D3D-F013-309C-CCC869C48808}"/>
                </a:ext>
              </a:extLst>
            </p:cNvPr>
            <p:cNvGrpSpPr/>
            <p:nvPr/>
          </p:nvGrpSpPr>
          <p:grpSpPr>
            <a:xfrm>
              <a:off x="8786594" y="950151"/>
              <a:ext cx="786398" cy="1277353"/>
              <a:chOff x="7046282" y="950151"/>
              <a:chExt cx="786398" cy="1277353"/>
            </a:xfrm>
          </p:grpSpPr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B10AABDB-60D1-F668-1A53-4B16D28683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86785" y="1799305"/>
                <a:ext cx="152401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E2AC1224-A1E9-112B-B036-F01D7B4D44CD}"/>
                  </a:ext>
                </a:extLst>
              </p:cNvPr>
              <p:cNvGrpSpPr/>
              <p:nvPr/>
            </p:nvGrpSpPr>
            <p:grpSpPr>
              <a:xfrm>
                <a:off x="7046282" y="950151"/>
                <a:ext cx="786398" cy="1277353"/>
                <a:chOff x="5082353" y="790249"/>
                <a:chExt cx="786398" cy="1277353"/>
              </a:xfrm>
            </p:grpSpPr>
            <p:grpSp>
              <p:nvGrpSpPr>
                <p:cNvPr id="121" name="Group 120">
                  <a:extLst>
                    <a:ext uri="{FF2B5EF4-FFF2-40B4-BE49-F238E27FC236}">
                      <a16:creationId xmlns:a16="http://schemas.microsoft.com/office/drawing/2014/main" id="{12BCD1F1-7D6F-A358-C07A-2EAEE9AB05E9}"/>
                    </a:ext>
                  </a:extLst>
                </p:cNvPr>
                <p:cNvGrpSpPr/>
                <p:nvPr/>
              </p:nvGrpSpPr>
              <p:grpSpPr>
                <a:xfrm>
                  <a:off x="5360182" y="1173750"/>
                  <a:ext cx="508569" cy="893852"/>
                  <a:chOff x="3698697" y="2738491"/>
                  <a:chExt cx="508569" cy="893852"/>
                </a:xfrm>
              </p:grpSpPr>
              <p:grpSp>
                <p:nvGrpSpPr>
                  <p:cNvPr id="123" name="Group 122">
                    <a:extLst>
                      <a:ext uri="{FF2B5EF4-FFF2-40B4-BE49-F238E27FC236}">
                        <a16:creationId xmlns:a16="http://schemas.microsoft.com/office/drawing/2014/main" id="{7ADD7DD9-D61B-A3D9-8462-71281433AFF8}"/>
                      </a:ext>
                    </a:extLst>
                  </p:cNvPr>
                  <p:cNvGrpSpPr/>
                  <p:nvPr/>
                </p:nvGrpSpPr>
                <p:grpSpPr>
                  <a:xfrm>
                    <a:off x="3698697" y="2738491"/>
                    <a:ext cx="172948" cy="893852"/>
                    <a:chOff x="3698697" y="2738491"/>
                    <a:chExt cx="172948" cy="893852"/>
                  </a:xfrm>
                </p:grpSpPr>
                <p:cxnSp>
                  <p:nvCxnSpPr>
                    <p:cNvPr id="127" name="Straight Connector 126">
                      <a:extLst>
                        <a:ext uri="{FF2B5EF4-FFF2-40B4-BE49-F238E27FC236}">
                          <a16:creationId xmlns:a16="http://schemas.microsoft.com/office/drawing/2014/main" id="{90DBAAB8-CC45-7919-0686-E9D60A7B9C2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3861371" y="2738491"/>
                      <a:ext cx="0" cy="893852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Straight Connector 127">
                      <a:extLst>
                        <a:ext uri="{FF2B5EF4-FFF2-40B4-BE49-F238E27FC236}">
                          <a16:creationId xmlns:a16="http://schemas.microsoft.com/office/drawing/2014/main" id="{130B6220-0074-862A-0F11-A5112BCD91F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698697" y="3001338"/>
                      <a:ext cx="0" cy="412679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Straight Connector 128">
                      <a:extLst>
                        <a:ext uri="{FF2B5EF4-FFF2-40B4-BE49-F238E27FC236}">
                          <a16:creationId xmlns:a16="http://schemas.microsoft.com/office/drawing/2014/main" id="{61C306E1-BA5A-3216-28E8-7E7544AC556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708971" y="3205537"/>
                      <a:ext cx="162674" cy="0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4" name="Straight Connector 123">
                    <a:extLst>
                      <a:ext uri="{FF2B5EF4-FFF2-40B4-BE49-F238E27FC236}">
                        <a16:creationId xmlns:a16="http://schemas.microsoft.com/office/drawing/2014/main" id="{FE5EEA53-F2BA-E92C-E482-01227E5B584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196992" y="2738491"/>
                    <a:ext cx="0" cy="893852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Straight Connector 124">
                    <a:extLst>
                      <a:ext uri="{FF2B5EF4-FFF2-40B4-BE49-F238E27FC236}">
                        <a16:creationId xmlns:a16="http://schemas.microsoft.com/office/drawing/2014/main" id="{CDA40023-796C-1036-3810-6456E2FFA0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034318" y="3001338"/>
                    <a:ext cx="0" cy="412679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Straight Connector 125">
                    <a:extLst>
                      <a:ext uri="{FF2B5EF4-FFF2-40B4-BE49-F238E27FC236}">
                        <a16:creationId xmlns:a16="http://schemas.microsoft.com/office/drawing/2014/main" id="{FDF1C2F8-3CED-EC0E-3FEB-4BA8D084DE3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044592" y="3205537"/>
                    <a:ext cx="16267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2" name="TextBox 121">
                  <a:extLst>
                    <a:ext uri="{FF2B5EF4-FFF2-40B4-BE49-F238E27FC236}">
                      <a16:creationId xmlns:a16="http://schemas.microsoft.com/office/drawing/2014/main" id="{F27393DC-5E85-BCEC-3669-49B75D26BCCD}"/>
                    </a:ext>
                  </a:extLst>
                </p:cNvPr>
                <p:cNvSpPr txBox="1"/>
                <p:nvPr/>
              </p:nvSpPr>
              <p:spPr>
                <a:xfrm>
                  <a:off x="5082353" y="790249"/>
                  <a:ext cx="29709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b="1" dirty="0"/>
                    <a:t>+</a:t>
                  </a:r>
                </a:p>
              </p:txBody>
            </p:sp>
          </p:grpSp>
        </p:grp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95FBC794-9E9B-0D09-81C7-7E4B1230236E}"/>
                </a:ext>
              </a:extLst>
            </p:cNvPr>
            <p:cNvSpPr txBox="1"/>
            <p:nvPr/>
          </p:nvSpPr>
          <p:spPr>
            <a:xfrm>
              <a:off x="9130217" y="944043"/>
              <a:ext cx="571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/>
                <a:t>9V</a:t>
              </a:r>
            </a:p>
          </p:txBody>
        </p:sp>
      </p:grp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8C9416E2-EA64-E2B2-0394-46F638068269}"/>
              </a:ext>
            </a:extLst>
          </p:cNvPr>
          <p:cNvCxnSpPr>
            <a:cxnSpLocks/>
            <a:endCxn id="104" idx="0"/>
          </p:cNvCxnSpPr>
          <p:nvPr/>
        </p:nvCxnSpPr>
        <p:spPr>
          <a:xfrm flipH="1">
            <a:off x="9802567" y="1899758"/>
            <a:ext cx="6323" cy="16151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2C2101D-89FB-708E-8E58-D1F181B7C454}"/>
              </a:ext>
            </a:extLst>
          </p:cNvPr>
          <p:cNvSpPr/>
          <p:nvPr/>
        </p:nvSpPr>
        <p:spPr>
          <a:xfrm rot="5400000">
            <a:off x="9353996" y="2459568"/>
            <a:ext cx="923638" cy="3136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301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Adding a Battery: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2BFC75C-2E20-F557-0481-0EEED9595D51}"/>
              </a:ext>
            </a:extLst>
          </p:cNvPr>
          <p:cNvSpPr txBox="1"/>
          <p:nvPr/>
        </p:nvSpPr>
        <p:spPr>
          <a:xfrm>
            <a:off x="545432" y="1028343"/>
            <a:ext cx="111011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HK Grotesk" panose="00000500000000000000" pitchFamily="50" charset="0"/>
              </a:rPr>
              <a:t>Here is an example of how to connect both a Micro:Bit and a battery to a breadboard:</a:t>
            </a: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  <a:p>
            <a:endParaRPr lang="en-GB" dirty="0">
              <a:latin typeface="HK Grotesk" panose="00000500000000000000" pitchFamily="50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C61FE6-D39E-C0D7-6D20-821E42967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3160" y="1610525"/>
            <a:ext cx="7256868" cy="359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449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2BFC75C-2E20-F557-0481-0EEED9595D51}"/>
              </a:ext>
            </a:extLst>
          </p:cNvPr>
          <p:cNvSpPr txBox="1"/>
          <p:nvPr/>
        </p:nvSpPr>
        <p:spPr>
          <a:xfrm>
            <a:off x="495372" y="927172"/>
            <a:ext cx="109636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HK Grotesk" panose="00000500000000000000" pitchFamily="50" charset="0"/>
              </a:rPr>
              <a:t>Step 4. Now we want to connect a soil moisture sensor to the circuit. This needs to be off the breadboard so it can be inserted into a plant pot.</a:t>
            </a:r>
            <a:endParaRPr lang="en-GB" dirty="0">
              <a:latin typeface="HK Grotesk" panose="00000500000000000000" pitchFamily="50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AE875C9-90AF-C1C4-EA6D-4B960E46CFF9}"/>
              </a:ext>
            </a:extLst>
          </p:cNvPr>
          <p:cNvGrpSpPr>
            <a:grpSpLocks noChangeAspect="1"/>
          </p:cNvGrpSpPr>
          <p:nvPr/>
        </p:nvGrpSpPr>
        <p:grpSpPr>
          <a:xfrm>
            <a:off x="6911532" y="3596199"/>
            <a:ext cx="748236" cy="728685"/>
            <a:chOff x="2841523" y="2621526"/>
            <a:chExt cx="1740309" cy="1694835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ED71ABCA-3764-6DBF-E5F3-DB7B2A44BC07}"/>
                </a:ext>
              </a:extLst>
            </p:cNvPr>
            <p:cNvSpPr>
              <a:spLocks/>
            </p:cNvSpPr>
            <p:nvPr/>
          </p:nvSpPr>
          <p:spPr>
            <a:xfrm>
              <a:off x="3362632" y="3244645"/>
              <a:ext cx="1012723" cy="796413"/>
            </a:xfrm>
            <a:prstGeom prst="triangl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79238000-6095-95EA-BC20-B20837146089}"/>
                </a:ext>
              </a:extLst>
            </p:cNvPr>
            <p:cNvCxnSpPr>
              <a:cxnSpLocks/>
            </p:cNvCxnSpPr>
            <p:nvPr/>
          </p:nvCxnSpPr>
          <p:spPr>
            <a:xfrm>
              <a:off x="3352800" y="3234813"/>
              <a:ext cx="101272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D5EFC3D-419F-F037-048F-3A8C6565C680}"/>
                </a:ext>
              </a:extLst>
            </p:cNvPr>
            <p:cNvSpPr>
              <a:spLocks/>
            </p:cNvSpPr>
            <p:nvPr/>
          </p:nvSpPr>
          <p:spPr>
            <a:xfrm>
              <a:off x="3146322" y="2969341"/>
              <a:ext cx="1435510" cy="13470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29EA13A-903D-99A8-8D26-C1CFCBFF860D}"/>
                </a:ext>
              </a:extLst>
            </p:cNvPr>
            <p:cNvCxnSpPr>
              <a:cxnSpLocks/>
              <a:stCxn id="5" idx="0"/>
              <a:endCxn id="5" idx="4"/>
            </p:cNvCxnSpPr>
            <p:nvPr/>
          </p:nvCxnSpPr>
          <p:spPr>
            <a:xfrm>
              <a:off x="3864077" y="2969341"/>
              <a:ext cx="0" cy="1347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59F92F0-390D-2194-EE32-ECECA53D6BC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46322" y="2621526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6556DE72-2C7C-DFD3-1E63-C05C3D5E79C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1523" y="2825305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7484011E-308B-8206-91D8-4BD2C6DCEAE9}"/>
              </a:ext>
            </a:extLst>
          </p:cNvPr>
          <p:cNvSpPr txBox="1"/>
          <p:nvPr/>
        </p:nvSpPr>
        <p:spPr>
          <a:xfrm>
            <a:off x="6439171" y="2692163"/>
            <a:ext cx="85418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1 k</a:t>
            </a:r>
            <a:r>
              <a:rPr lang="el-G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en-GB" sz="2400" b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D3F37FC-C17A-553D-35D0-67430C7A0E77}"/>
              </a:ext>
            </a:extLst>
          </p:cNvPr>
          <p:cNvGrpSpPr/>
          <p:nvPr/>
        </p:nvGrpSpPr>
        <p:grpSpPr>
          <a:xfrm rot="16200000">
            <a:off x="649063" y="2608272"/>
            <a:ext cx="2961757" cy="1490938"/>
            <a:chOff x="4360821" y="3854245"/>
            <a:chExt cx="2961757" cy="149093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75B24A4-1369-D1BA-9A57-D969237B7029}"/>
                </a:ext>
              </a:extLst>
            </p:cNvPr>
            <p:cNvSpPr/>
            <p:nvPr/>
          </p:nvSpPr>
          <p:spPr>
            <a:xfrm>
              <a:off x="4360821" y="3854245"/>
              <a:ext cx="2961757" cy="1098755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BBC Micro:Bit</a:t>
              </a:r>
            </a:p>
            <a:p>
              <a:pPr algn="ctr"/>
              <a:endParaRPr lang="en-GB" b="1" dirty="0"/>
            </a:p>
            <a:p>
              <a:r>
                <a:rPr lang="en-GB" b="1" dirty="0">
                  <a:solidFill>
                    <a:schemeClr val="tx1"/>
                  </a:solidFill>
                </a:rPr>
                <a:t>  0         1          2        3V    GND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CE33124-B241-9701-81CC-2D69E782387D}"/>
                </a:ext>
              </a:extLst>
            </p:cNvPr>
            <p:cNvCxnSpPr/>
            <p:nvPr/>
          </p:nvCxnSpPr>
          <p:spPr>
            <a:xfrm>
              <a:off x="4572000" y="4953000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4455A8B-40F6-2F0F-91F5-A5EAB5B54B5E}"/>
                </a:ext>
              </a:extLst>
            </p:cNvPr>
            <p:cNvCxnSpPr/>
            <p:nvPr/>
          </p:nvCxnSpPr>
          <p:spPr>
            <a:xfrm>
              <a:off x="5200036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E7B773-F664-D80B-78BC-F038440F578F}"/>
                </a:ext>
              </a:extLst>
            </p:cNvPr>
            <p:cNvCxnSpPr/>
            <p:nvPr/>
          </p:nvCxnSpPr>
          <p:spPr>
            <a:xfrm>
              <a:off x="5828072" y="4945070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2407AE7-0DD6-161C-3EB3-D752B658A3F6}"/>
                </a:ext>
              </a:extLst>
            </p:cNvPr>
            <p:cNvCxnSpPr/>
            <p:nvPr/>
          </p:nvCxnSpPr>
          <p:spPr>
            <a:xfrm>
              <a:off x="6456108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7DB1093-00D2-D20B-E148-8FFA1EC026BE}"/>
                </a:ext>
              </a:extLst>
            </p:cNvPr>
            <p:cNvCxnSpPr/>
            <p:nvPr/>
          </p:nvCxnSpPr>
          <p:spPr>
            <a:xfrm>
              <a:off x="7084143" y="4952999"/>
              <a:ext cx="0" cy="39218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BC84D0-F740-DB8C-F49C-0DAA586FC98D}"/>
              </a:ext>
            </a:extLst>
          </p:cNvPr>
          <p:cNvCxnSpPr>
            <a:cxnSpLocks/>
          </p:cNvCxnSpPr>
          <p:nvPr/>
        </p:nvCxnSpPr>
        <p:spPr>
          <a:xfrm>
            <a:off x="2617470" y="2111099"/>
            <a:ext cx="59139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A553EF0-3826-E6D4-90AF-90C67226BAB5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4837769" y="2129372"/>
            <a:ext cx="7630" cy="23604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FFAD0FD-0668-0BB4-D5C6-985D627E68C9}"/>
              </a:ext>
            </a:extLst>
          </p:cNvPr>
          <p:cNvCxnSpPr>
            <a:cxnSpLocks/>
          </p:cNvCxnSpPr>
          <p:nvPr/>
        </p:nvCxnSpPr>
        <p:spPr>
          <a:xfrm>
            <a:off x="4837769" y="5258178"/>
            <a:ext cx="3266703" cy="120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159704A-9FB7-8153-20D5-39EBC2856B56}"/>
              </a:ext>
            </a:extLst>
          </p:cNvPr>
          <p:cNvCxnSpPr>
            <a:cxnSpLocks/>
          </p:cNvCxnSpPr>
          <p:nvPr/>
        </p:nvCxnSpPr>
        <p:spPr>
          <a:xfrm>
            <a:off x="7354230" y="2129372"/>
            <a:ext cx="0" cy="31288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D3F2F3FE-C7ED-A2B7-8BE3-3FA2DCFFE1BE}"/>
              </a:ext>
            </a:extLst>
          </p:cNvPr>
          <p:cNvSpPr/>
          <p:nvPr/>
        </p:nvSpPr>
        <p:spPr>
          <a:xfrm rot="5400000">
            <a:off x="6887241" y="2753404"/>
            <a:ext cx="923638" cy="3136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C4BA5D7-C245-CF52-0D30-30A9BC99F643}"/>
              </a:ext>
            </a:extLst>
          </p:cNvPr>
          <p:cNvCxnSpPr>
            <a:cxnSpLocks/>
            <a:stCxn id="29" idx="4"/>
          </p:cNvCxnSpPr>
          <p:nvPr/>
        </p:nvCxnSpPr>
        <p:spPr>
          <a:xfrm flipH="1">
            <a:off x="5940720" y="4369537"/>
            <a:ext cx="3247" cy="2721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2B2E65B-A98F-69DD-F254-B03E75EF221C}"/>
              </a:ext>
            </a:extLst>
          </p:cNvPr>
          <p:cNvCxnSpPr>
            <a:cxnSpLocks/>
          </p:cNvCxnSpPr>
          <p:nvPr/>
        </p:nvCxnSpPr>
        <p:spPr>
          <a:xfrm>
            <a:off x="2794880" y="4631787"/>
            <a:ext cx="3145840" cy="99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6CD45AC-734E-3905-C530-6701E622B57F}"/>
              </a:ext>
            </a:extLst>
          </p:cNvPr>
          <p:cNvGrpSpPr>
            <a:grpSpLocks noChangeAspect="1"/>
          </p:cNvGrpSpPr>
          <p:nvPr/>
        </p:nvGrpSpPr>
        <p:grpSpPr>
          <a:xfrm>
            <a:off x="5504325" y="3640852"/>
            <a:ext cx="748236" cy="728685"/>
            <a:chOff x="2841523" y="2621526"/>
            <a:chExt cx="1740309" cy="1694835"/>
          </a:xfrm>
        </p:grpSpPr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F6964A9C-33DF-84A9-D73F-53EC636FA658}"/>
                </a:ext>
              </a:extLst>
            </p:cNvPr>
            <p:cNvSpPr>
              <a:spLocks/>
            </p:cNvSpPr>
            <p:nvPr/>
          </p:nvSpPr>
          <p:spPr>
            <a:xfrm>
              <a:off x="3362632" y="3244645"/>
              <a:ext cx="1012723" cy="796413"/>
            </a:xfrm>
            <a:prstGeom prst="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0F28DC2-12F3-7E94-CF23-4575DAC2E349}"/>
                </a:ext>
              </a:extLst>
            </p:cNvPr>
            <p:cNvCxnSpPr>
              <a:cxnSpLocks/>
            </p:cNvCxnSpPr>
            <p:nvPr/>
          </p:nvCxnSpPr>
          <p:spPr>
            <a:xfrm>
              <a:off x="3352800" y="3234813"/>
              <a:ext cx="1012723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A6370E7-4804-A230-109D-56FA45148CBE}"/>
                </a:ext>
              </a:extLst>
            </p:cNvPr>
            <p:cNvSpPr>
              <a:spLocks/>
            </p:cNvSpPr>
            <p:nvPr/>
          </p:nvSpPr>
          <p:spPr>
            <a:xfrm>
              <a:off x="3146322" y="2969341"/>
              <a:ext cx="1435510" cy="134702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FFAD899-11F2-9006-FBDF-3B7DCA17E211}"/>
                </a:ext>
              </a:extLst>
            </p:cNvPr>
            <p:cNvCxnSpPr>
              <a:cxnSpLocks/>
              <a:stCxn id="29" idx="0"/>
              <a:endCxn id="29" idx="4"/>
            </p:cNvCxnSpPr>
            <p:nvPr/>
          </p:nvCxnSpPr>
          <p:spPr>
            <a:xfrm>
              <a:off x="3864077" y="2969341"/>
              <a:ext cx="0" cy="134702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245B9DBA-48D8-0CFF-FB7F-3B7B8201FB4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46322" y="2621526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BF0138CB-0882-F5CA-00FF-3566CFE82BF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1523" y="2825305"/>
              <a:ext cx="479321" cy="55453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CC62F4A4-24AF-5CCA-E518-3340C49A21A6}"/>
              </a:ext>
            </a:extLst>
          </p:cNvPr>
          <p:cNvSpPr txBox="1"/>
          <p:nvPr/>
        </p:nvSpPr>
        <p:spPr>
          <a:xfrm>
            <a:off x="5025662" y="2637205"/>
            <a:ext cx="8541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1 k</a:t>
            </a:r>
            <a:r>
              <a:rPr lang="el-GR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en-GB" sz="2400" b="1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BA59C61-6EB8-BDAC-15D4-F904575CE9E4}"/>
              </a:ext>
            </a:extLst>
          </p:cNvPr>
          <p:cNvGrpSpPr/>
          <p:nvPr/>
        </p:nvGrpSpPr>
        <p:grpSpPr>
          <a:xfrm flipH="1">
            <a:off x="4593939" y="4489789"/>
            <a:ext cx="502920" cy="298451"/>
            <a:chOff x="4057650" y="4044744"/>
            <a:chExt cx="914400" cy="917147"/>
          </a:xfrm>
        </p:grpSpPr>
        <p:sp>
          <p:nvSpPr>
            <p:cNvPr id="36" name="Arc 35">
              <a:extLst>
                <a:ext uri="{FF2B5EF4-FFF2-40B4-BE49-F238E27FC236}">
                  <a16:creationId xmlns:a16="http://schemas.microsoft.com/office/drawing/2014/main" id="{A7C439FA-DD2A-A31E-CCDC-FEC1EE1E20B1}"/>
                </a:ext>
              </a:extLst>
            </p:cNvPr>
            <p:cNvSpPr/>
            <p:nvPr/>
          </p:nvSpPr>
          <p:spPr>
            <a:xfrm>
              <a:off x="4057650" y="4044744"/>
              <a:ext cx="914400" cy="914400"/>
            </a:xfrm>
            <a:prstGeom prst="arc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5E6BF3B5-C4E7-F447-C2BC-F8CFBC56A973}"/>
                </a:ext>
              </a:extLst>
            </p:cNvPr>
            <p:cNvSpPr/>
            <p:nvPr/>
          </p:nvSpPr>
          <p:spPr>
            <a:xfrm flipV="1">
              <a:off x="4057650" y="4047491"/>
              <a:ext cx="914400" cy="914400"/>
            </a:xfrm>
            <a:prstGeom prst="arc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120DFC1-AB2D-9545-8D7F-BB6363A18256}"/>
              </a:ext>
            </a:extLst>
          </p:cNvPr>
          <p:cNvCxnSpPr>
            <a:cxnSpLocks/>
          </p:cNvCxnSpPr>
          <p:nvPr/>
        </p:nvCxnSpPr>
        <p:spPr>
          <a:xfrm flipH="1">
            <a:off x="4837769" y="4761981"/>
            <a:ext cx="11430" cy="4961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5911F8A-5BCB-5BAB-6005-AA8B76E2C74F}"/>
              </a:ext>
            </a:extLst>
          </p:cNvPr>
          <p:cNvGrpSpPr/>
          <p:nvPr/>
        </p:nvGrpSpPr>
        <p:grpSpPr>
          <a:xfrm rot="16200000">
            <a:off x="4163602" y="2848731"/>
            <a:ext cx="914945" cy="1283461"/>
            <a:chOff x="8786594" y="944043"/>
            <a:chExt cx="914945" cy="1283461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806EBF2-B4DD-E1DF-3C70-E7A5FD59EBEA}"/>
                </a:ext>
              </a:extLst>
            </p:cNvPr>
            <p:cNvGrpSpPr/>
            <p:nvPr/>
          </p:nvGrpSpPr>
          <p:grpSpPr>
            <a:xfrm>
              <a:off x="8786594" y="950151"/>
              <a:ext cx="786398" cy="1277353"/>
              <a:chOff x="7046282" y="950151"/>
              <a:chExt cx="786398" cy="1277353"/>
            </a:xfrm>
          </p:grpSpPr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58653BFF-16AC-428D-1F2C-07DAC0E652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86785" y="1799305"/>
                <a:ext cx="152401" cy="0"/>
              </a:xfrm>
              <a:prstGeom prst="line">
                <a:avLst/>
              </a:prstGeom>
              <a:ln w="762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id="{90B7C4A3-4CCA-B79C-F6EE-C7EF04F4E844}"/>
                  </a:ext>
                </a:extLst>
              </p:cNvPr>
              <p:cNvGrpSpPr/>
              <p:nvPr/>
            </p:nvGrpSpPr>
            <p:grpSpPr>
              <a:xfrm>
                <a:off x="7046282" y="950151"/>
                <a:ext cx="786398" cy="1277353"/>
                <a:chOff x="5082353" y="790249"/>
                <a:chExt cx="786398" cy="1277353"/>
              </a:xfrm>
            </p:grpSpPr>
            <p:grpSp>
              <p:nvGrpSpPr>
                <p:cNvPr id="44" name="Group 43">
                  <a:extLst>
                    <a:ext uri="{FF2B5EF4-FFF2-40B4-BE49-F238E27FC236}">
                      <a16:creationId xmlns:a16="http://schemas.microsoft.com/office/drawing/2014/main" id="{CB96F721-9BA9-7020-8CDC-7C6AB200CF41}"/>
                    </a:ext>
                  </a:extLst>
                </p:cNvPr>
                <p:cNvGrpSpPr/>
                <p:nvPr/>
              </p:nvGrpSpPr>
              <p:grpSpPr>
                <a:xfrm>
                  <a:off x="5360182" y="1173750"/>
                  <a:ext cx="508569" cy="893852"/>
                  <a:chOff x="3698697" y="2738491"/>
                  <a:chExt cx="508569" cy="893852"/>
                </a:xfrm>
              </p:grpSpPr>
              <p:grpSp>
                <p:nvGrpSpPr>
                  <p:cNvPr id="46" name="Group 45">
                    <a:extLst>
                      <a:ext uri="{FF2B5EF4-FFF2-40B4-BE49-F238E27FC236}">
                        <a16:creationId xmlns:a16="http://schemas.microsoft.com/office/drawing/2014/main" id="{3E6AF76E-43E2-3155-D83B-4931F2C23636}"/>
                      </a:ext>
                    </a:extLst>
                  </p:cNvPr>
                  <p:cNvGrpSpPr/>
                  <p:nvPr/>
                </p:nvGrpSpPr>
                <p:grpSpPr>
                  <a:xfrm>
                    <a:off x="3698697" y="2738491"/>
                    <a:ext cx="172948" cy="893852"/>
                    <a:chOff x="3698697" y="2738491"/>
                    <a:chExt cx="172948" cy="893852"/>
                  </a:xfrm>
                </p:grpSpPr>
                <p:cxnSp>
                  <p:nvCxnSpPr>
                    <p:cNvPr id="50" name="Straight Connector 49">
                      <a:extLst>
                        <a:ext uri="{FF2B5EF4-FFF2-40B4-BE49-F238E27FC236}">
                          <a16:creationId xmlns:a16="http://schemas.microsoft.com/office/drawing/2014/main" id="{14EF918D-21F7-00F0-1F2D-70B0DB023A4F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3861371" y="2738491"/>
                      <a:ext cx="0" cy="893852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Straight Connector 50">
                      <a:extLst>
                        <a:ext uri="{FF2B5EF4-FFF2-40B4-BE49-F238E27FC236}">
                          <a16:creationId xmlns:a16="http://schemas.microsoft.com/office/drawing/2014/main" id="{D45EC14E-6110-0DC5-5335-ECD091222E7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698697" y="3001338"/>
                      <a:ext cx="0" cy="412679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" name="Straight Connector 51">
                      <a:extLst>
                        <a:ext uri="{FF2B5EF4-FFF2-40B4-BE49-F238E27FC236}">
                          <a16:creationId xmlns:a16="http://schemas.microsoft.com/office/drawing/2014/main" id="{2C93FDB8-FBD8-F7EC-4959-C91E3D4BF6F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3708971" y="3205537"/>
                      <a:ext cx="162674" cy="0"/>
                    </a:xfrm>
                    <a:prstGeom prst="line">
                      <a:avLst/>
                    </a:prstGeom>
                    <a:ln w="571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7" name="Straight Connector 46">
                    <a:extLst>
                      <a:ext uri="{FF2B5EF4-FFF2-40B4-BE49-F238E27FC236}">
                        <a16:creationId xmlns:a16="http://schemas.microsoft.com/office/drawing/2014/main" id="{82905FD1-195B-5E73-02DB-39B2ADA7D55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4196992" y="2738491"/>
                    <a:ext cx="0" cy="893852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Connector 47">
                    <a:extLst>
                      <a:ext uri="{FF2B5EF4-FFF2-40B4-BE49-F238E27FC236}">
                        <a16:creationId xmlns:a16="http://schemas.microsoft.com/office/drawing/2014/main" id="{39CB5EA8-B698-4FFC-94E0-F5E302783A2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034318" y="3001338"/>
                    <a:ext cx="0" cy="412679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>
                    <a:extLst>
                      <a:ext uri="{FF2B5EF4-FFF2-40B4-BE49-F238E27FC236}">
                        <a16:creationId xmlns:a16="http://schemas.microsoft.com/office/drawing/2014/main" id="{C59C5F2C-8726-16ED-3B45-138DDEBD899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044592" y="3205537"/>
                    <a:ext cx="16267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104B22F3-3CA2-8DCE-51C8-BC8D0606B1C2}"/>
                    </a:ext>
                  </a:extLst>
                </p:cNvPr>
                <p:cNvSpPr txBox="1"/>
                <p:nvPr/>
              </p:nvSpPr>
              <p:spPr>
                <a:xfrm>
                  <a:off x="5082353" y="790249"/>
                  <a:ext cx="29709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b="1" dirty="0"/>
                    <a:t>+</a:t>
                  </a:r>
                </a:p>
              </p:txBody>
            </p:sp>
          </p:grpSp>
        </p:grp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7CFE7DD-5891-4969-C51F-E53AAB9E3222}"/>
                </a:ext>
              </a:extLst>
            </p:cNvPr>
            <p:cNvSpPr txBox="1"/>
            <p:nvPr/>
          </p:nvSpPr>
          <p:spPr>
            <a:xfrm>
              <a:off x="9130217" y="944043"/>
              <a:ext cx="5713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/>
                <a:t>9V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A38E305-DEC2-0EBE-661D-CF037460D23E}"/>
              </a:ext>
            </a:extLst>
          </p:cNvPr>
          <p:cNvGrpSpPr/>
          <p:nvPr/>
        </p:nvGrpSpPr>
        <p:grpSpPr>
          <a:xfrm>
            <a:off x="8740225" y="2505077"/>
            <a:ext cx="2844497" cy="1002354"/>
            <a:chOff x="8820129" y="1561112"/>
            <a:chExt cx="2844497" cy="1002354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DAD2DA63-CB11-532B-5A78-52BEFB7EF5FC}"/>
                </a:ext>
              </a:extLst>
            </p:cNvPr>
            <p:cNvGrpSpPr/>
            <p:nvPr/>
          </p:nvGrpSpPr>
          <p:grpSpPr>
            <a:xfrm rot="16200000">
              <a:off x="10131327" y="1030167"/>
              <a:ext cx="1002354" cy="2064244"/>
              <a:chOff x="9728344" y="1010463"/>
              <a:chExt cx="1002354" cy="2064244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4376FA01-865D-E69A-B14E-634EE8232D32}"/>
                  </a:ext>
                </a:extLst>
              </p:cNvPr>
              <p:cNvSpPr/>
              <p:nvPr/>
            </p:nvSpPr>
            <p:spPr>
              <a:xfrm>
                <a:off x="9730787" y="1010463"/>
                <a:ext cx="999911" cy="38197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571ED6A1-F8E0-849D-08A6-7C938F87AD47}"/>
                  </a:ext>
                </a:extLst>
              </p:cNvPr>
              <p:cNvSpPr/>
              <p:nvPr/>
            </p:nvSpPr>
            <p:spPr>
              <a:xfrm rot="5400000">
                <a:off x="9289119" y="1833830"/>
                <a:ext cx="1260924" cy="38165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40439B19-6A63-84E6-C1CA-7FB1DF7DD14C}"/>
                  </a:ext>
                </a:extLst>
              </p:cNvPr>
              <p:cNvSpPr/>
              <p:nvPr/>
            </p:nvSpPr>
            <p:spPr>
              <a:xfrm rot="5400000">
                <a:off x="9909408" y="1833094"/>
                <a:ext cx="1260924" cy="381656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D9EE073F-70D7-0039-0FA2-DDACB8E522C1}"/>
                  </a:ext>
                </a:extLst>
              </p:cNvPr>
              <p:cNvSpPr/>
              <p:nvPr/>
            </p:nvSpPr>
            <p:spPr>
              <a:xfrm rot="10800000">
                <a:off x="9728344" y="2657641"/>
                <a:ext cx="378000" cy="417066"/>
              </a:xfrm>
              <a:prstGeom prst="triangl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BC67B6A2-C9D1-63A8-A1FF-8F0AFF53FD50}"/>
                  </a:ext>
                </a:extLst>
              </p:cNvPr>
              <p:cNvSpPr/>
              <p:nvPr/>
            </p:nvSpPr>
            <p:spPr>
              <a:xfrm rot="10800000">
                <a:off x="10350870" y="2655151"/>
                <a:ext cx="378000" cy="417066"/>
              </a:xfrm>
              <a:prstGeom prst="triangl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B832357-1991-0EB1-3899-63A63ABEB2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57219" y="1392736"/>
                <a:ext cx="316800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FE037306-FA3F-4829-DF84-F9656CA58ABC}"/>
                  </a:ext>
                </a:extLst>
              </p:cNvPr>
              <p:cNvCxnSpPr/>
              <p:nvPr/>
            </p:nvCxnSpPr>
            <p:spPr>
              <a:xfrm>
                <a:off x="10368292" y="1392442"/>
                <a:ext cx="331200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80E05FB-C399-1136-8D01-BFE99A2C49D8}"/>
                  </a:ext>
                </a:extLst>
              </p:cNvPr>
              <p:cNvCxnSpPr/>
              <p:nvPr/>
            </p:nvCxnSpPr>
            <p:spPr>
              <a:xfrm>
                <a:off x="9757219" y="2654384"/>
                <a:ext cx="316800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16B0199F-1BBF-88EF-8733-A770D8A73319}"/>
                  </a:ext>
                </a:extLst>
              </p:cNvPr>
              <p:cNvCxnSpPr/>
              <p:nvPr/>
            </p:nvCxnSpPr>
            <p:spPr>
              <a:xfrm>
                <a:off x="10368292" y="2654384"/>
                <a:ext cx="331200" cy="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23E7A61-143F-74AC-988D-03A7DC6CB11E}"/>
                </a:ext>
              </a:extLst>
            </p:cNvPr>
            <p:cNvSpPr txBox="1"/>
            <p:nvPr/>
          </p:nvSpPr>
          <p:spPr>
            <a:xfrm>
              <a:off x="8972360" y="1607324"/>
              <a:ext cx="6605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latin typeface="HK Grotesk" panose="00000500000000000000"/>
                </a:rPr>
                <a:t>Power</a:t>
              </a: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0F659ECF-AF80-5648-85EE-772C22A0D6E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55756" y="2061067"/>
              <a:ext cx="24462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A250BB1A-5AC4-A1E4-FC16-A322E16892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58146" y="2268155"/>
              <a:ext cx="24462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4277AE2-F62B-3672-C979-C85CB52E486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55756" y="1851602"/>
              <a:ext cx="24462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098545E-6D5F-B2BD-27CE-21E8B90ECD8C}"/>
                </a:ext>
              </a:extLst>
            </p:cNvPr>
            <p:cNvSpPr txBox="1"/>
            <p:nvPr/>
          </p:nvSpPr>
          <p:spPr>
            <a:xfrm>
              <a:off x="8969143" y="1828509"/>
              <a:ext cx="6605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latin typeface="HK Grotesk" panose="00000500000000000000"/>
                </a:rPr>
                <a:t>Control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65D3362B-462C-49E0-4593-F17FCE0FF0EA}"/>
                </a:ext>
              </a:extLst>
            </p:cNvPr>
            <p:cNvSpPr txBox="1"/>
            <p:nvPr/>
          </p:nvSpPr>
          <p:spPr>
            <a:xfrm>
              <a:off x="8820129" y="2048332"/>
              <a:ext cx="81281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200" b="1" dirty="0">
                  <a:latin typeface="HK Grotesk" panose="00000500000000000000"/>
                </a:rPr>
                <a:t>Ground</a:t>
              </a:r>
            </a:p>
          </p:txBody>
        </p: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F83E635-B4B1-33AA-0081-7E9DA029CF35}"/>
              </a:ext>
            </a:extLst>
          </p:cNvPr>
          <p:cNvCxnSpPr>
            <a:cxnSpLocks/>
          </p:cNvCxnSpPr>
          <p:nvPr/>
        </p:nvCxnSpPr>
        <p:spPr>
          <a:xfrm flipH="1">
            <a:off x="8104472" y="2785408"/>
            <a:ext cx="12208" cy="24848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67372AE-A30C-0E0C-7790-A9C15D75F3BB}"/>
              </a:ext>
            </a:extLst>
          </p:cNvPr>
          <p:cNvCxnSpPr>
            <a:cxnSpLocks/>
          </p:cNvCxnSpPr>
          <p:nvPr/>
        </p:nvCxnSpPr>
        <p:spPr>
          <a:xfrm flipH="1">
            <a:off x="8104472" y="2803658"/>
            <a:ext cx="141922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99FBC71D-D5B9-07FB-AE62-2227ED171ED4}"/>
              </a:ext>
            </a:extLst>
          </p:cNvPr>
          <p:cNvGrpSpPr/>
          <p:nvPr/>
        </p:nvGrpSpPr>
        <p:grpSpPr>
          <a:xfrm flipH="1">
            <a:off x="8291581" y="2654432"/>
            <a:ext cx="502920" cy="298451"/>
            <a:chOff x="4057650" y="4044744"/>
            <a:chExt cx="914400" cy="917147"/>
          </a:xfrm>
        </p:grpSpPr>
        <p:sp>
          <p:nvSpPr>
            <p:cNvPr id="134" name="Arc 133">
              <a:extLst>
                <a:ext uri="{FF2B5EF4-FFF2-40B4-BE49-F238E27FC236}">
                  <a16:creationId xmlns:a16="http://schemas.microsoft.com/office/drawing/2014/main" id="{F6E973C6-8D7E-97F1-79ED-9862BF4C3F9C}"/>
                </a:ext>
              </a:extLst>
            </p:cNvPr>
            <p:cNvSpPr/>
            <p:nvPr/>
          </p:nvSpPr>
          <p:spPr>
            <a:xfrm>
              <a:off x="4057650" y="4044744"/>
              <a:ext cx="914400" cy="914400"/>
            </a:xfrm>
            <a:prstGeom prst="arc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5" name="Arc 134">
              <a:extLst>
                <a:ext uri="{FF2B5EF4-FFF2-40B4-BE49-F238E27FC236}">
                  <a16:creationId xmlns:a16="http://schemas.microsoft.com/office/drawing/2014/main" id="{A561A27F-4855-7C28-6643-0F166644A256}"/>
                </a:ext>
              </a:extLst>
            </p:cNvPr>
            <p:cNvSpPr/>
            <p:nvPr/>
          </p:nvSpPr>
          <p:spPr>
            <a:xfrm flipV="1">
              <a:off x="4057650" y="4047491"/>
              <a:ext cx="914400" cy="914400"/>
            </a:xfrm>
            <a:prstGeom prst="arc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AC096FF4-F2D3-F058-69B3-707C72BFDC84}"/>
              </a:ext>
            </a:extLst>
          </p:cNvPr>
          <p:cNvCxnSpPr>
            <a:cxnSpLocks/>
          </p:cNvCxnSpPr>
          <p:nvPr/>
        </p:nvCxnSpPr>
        <p:spPr>
          <a:xfrm flipH="1">
            <a:off x="8523896" y="2111099"/>
            <a:ext cx="7510" cy="5187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07E1F0A8-352D-BFCF-9343-F21FC817E4CC}"/>
              </a:ext>
            </a:extLst>
          </p:cNvPr>
          <p:cNvCxnSpPr>
            <a:cxnSpLocks/>
          </p:cNvCxnSpPr>
          <p:nvPr/>
        </p:nvCxnSpPr>
        <p:spPr>
          <a:xfrm>
            <a:off x="8523896" y="2960079"/>
            <a:ext cx="0" cy="2276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2057A71F-E844-B555-7246-C1DB66398E38}"/>
              </a:ext>
            </a:extLst>
          </p:cNvPr>
          <p:cNvCxnSpPr>
            <a:cxnSpLocks/>
          </p:cNvCxnSpPr>
          <p:nvPr/>
        </p:nvCxnSpPr>
        <p:spPr>
          <a:xfrm flipH="1" flipV="1">
            <a:off x="8543041" y="3187769"/>
            <a:ext cx="983924" cy="243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B90BA9D8-6FA9-B2C7-A254-9D4301176638}"/>
              </a:ext>
            </a:extLst>
          </p:cNvPr>
          <p:cNvGrpSpPr/>
          <p:nvPr/>
        </p:nvGrpSpPr>
        <p:grpSpPr>
          <a:xfrm flipH="1">
            <a:off x="8651205" y="2572909"/>
            <a:ext cx="502920" cy="432123"/>
            <a:chOff x="4057650" y="4044744"/>
            <a:chExt cx="914400" cy="917147"/>
          </a:xfrm>
        </p:grpSpPr>
        <p:sp>
          <p:nvSpPr>
            <p:cNvPr id="166" name="Arc 165">
              <a:extLst>
                <a:ext uri="{FF2B5EF4-FFF2-40B4-BE49-F238E27FC236}">
                  <a16:creationId xmlns:a16="http://schemas.microsoft.com/office/drawing/2014/main" id="{DB804C22-9D98-0F2C-5B8A-C2711AE2D5FC}"/>
                </a:ext>
              </a:extLst>
            </p:cNvPr>
            <p:cNvSpPr/>
            <p:nvPr/>
          </p:nvSpPr>
          <p:spPr>
            <a:xfrm>
              <a:off x="4057650" y="4044744"/>
              <a:ext cx="914400" cy="914400"/>
            </a:xfrm>
            <a:prstGeom prst="arc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Arc 166">
              <a:extLst>
                <a:ext uri="{FF2B5EF4-FFF2-40B4-BE49-F238E27FC236}">
                  <a16:creationId xmlns:a16="http://schemas.microsoft.com/office/drawing/2014/main" id="{1CBFE6BA-C4DA-BE8D-057E-109C5B016311}"/>
                </a:ext>
              </a:extLst>
            </p:cNvPr>
            <p:cNvSpPr/>
            <p:nvPr/>
          </p:nvSpPr>
          <p:spPr>
            <a:xfrm flipV="1">
              <a:off x="4057650" y="4047491"/>
              <a:ext cx="914400" cy="914400"/>
            </a:xfrm>
            <a:prstGeom prst="arc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BB5D4F9E-6223-9566-2402-2AC0A61CFDA3}"/>
              </a:ext>
            </a:extLst>
          </p:cNvPr>
          <p:cNvCxnSpPr>
            <a:cxnSpLocks/>
          </p:cNvCxnSpPr>
          <p:nvPr/>
        </p:nvCxnSpPr>
        <p:spPr>
          <a:xfrm flipH="1" flipV="1">
            <a:off x="8916130" y="3005077"/>
            <a:ext cx="433126" cy="124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43765621-3A8B-09F0-B36E-0CF044CB5C80}"/>
              </a:ext>
            </a:extLst>
          </p:cNvPr>
          <p:cNvCxnSpPr>
            <a:cxnSpLocks/>
          </p:cNvCxnSpPr>
          <p:nvPr/>
        </p:nvCxnSpPr>
        <p:spPr>
          <a:xfrm flipH="1">
            <a:off x="8916130" y="1956440"/>
            <a:ext cx="6507" cy="62024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AFE5A306-3EC6-2AB1-1A51-516DC19C14DA}"/>
              </a:ext>
            </a:extLst>
          </p:cNvPr>
          <p:cNvCxnSpPr>
            <a:cxnSpLocks/>
          </p:cNvCxnSpPr>
          <p:nvPr/>
        </p:nvCxnSpPr>
        <p:spPr>
          <a:xfrm flipV="1">
            <a:off x="3656744" y="1966247"/>
            <a:ext cx="5245237" cy="3164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803F118B-0C31-D6AA-0719-2577BFF0E8CF}"/>
              </a:ext>
            </a:extLst>
          </p:cNvPr>
          <p:cNvCxnSpPr>
            <a:cxnSpLocks/>
            <a:stCxn id="195" idx="0"/>
          </p:cNvCxnSpPr>
          <p:nvPr/>
        </p:nvCxnSpPr>
        <p:spPr>
          <a:xfrm flipH="1">
            <a:off x="3670448" y="2295120"/>
            <a:ext cx="21120" cy="171171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838E5E37-E8AE-11DB-F331-1A828B56A27A}"/>
              </a:ext>
            </a:extLst>
          </p:cNvPr>
          <p:cNvCxnSpPr>
            <a:cxnSpLocks/>
          </p:cNvCxnSpPr>
          <p:nvPr/>
        </p:nvCxnSpPr>
        <p:spPr>
          <a:xfrm flipV="1">
            <a:off x="2795591" y="3989028"/>
            <a:ext cx="869350" cy="10783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>
            <a:extLst>
              <a:ext uri="{FF2B5EF4-FFF2-40B4-BE49-F238E27FC236}">
                <a16:creationId xmlns:a16="http://schemas.microsoft.com/office/drawing/2014/main" id="{02EDC6F8-73E8-4B2F-87F1-3CF813AEA548}"/>
              </a:ext>
            </a:extLst>
          </p:cNvPr>
          <p:cNvCxnSpPr>
            <a:cxnSpLocks/>
            <a:endCxn id="29" idx="0"/>
          </p:cNvCxnSpPr>
          <p:nvPr/>
        </p:nvCxnSpPr>
        <p:spPr>
          <a:xfrm flipH="1">
            <a:off x="5943967" y="2146930"/>
            <a:ext cx="4473" cy="16434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42CE0CFA-A637-D817-BA7E-D8445B5F4122}"/>
              </a:ext>
            </a:extLst>
          </p:cNvPr>
          <p:cNvSpPr/>
          <p:nvPr/>
        </p:nvSpPr>
        <p:spPr>
          <a:xfrm rot="5400000">
            <a:off x="5483966" y="2735068"/>
            <a:ext cx="923638" cy="31361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D07F10EC-0116-7F1F-B332-3CD8B548670D}"/>
              </a:ext>
            </a:extLst>
          </p:cNvPr>
          <p:cNvGrpSpPr/>
          <p:nvPr/>
        </p:nvGrpSpPr>
        <p:grpSpPr>
          <a:xfrm flipH="1">
            <a:off x="3440108" y="1996669"/>
            <a:ext cx="502920" cy="298451"/>
            <a:chOff x="4057650" y="4044744"/>
            <a:chExt cx="914400" cy="917147"/>
          </a:xfrm>
        </p:grpSpPr>
        <p:sp>
          <p:nvSpPr>
            <p:cNvPr id="194" name="Arc 193">
              <a:extLst>
                <a:ext uri="{FF2B5EF4-FFF2-40B4-BE49-F238E27FC236}">
                  <a16:creationId xmlns:a16="http://schemas.microsoft.com/office/drawing/2014/main" id="{3273AA7F-7188-78EF-C54C-B4A97C908DB1}"/>
                </a:ext>
              </a:extLst>
            </p:cNvPr>
            <p:cNvSpPr/>
            <p:nvPr/>
          </p:nvSpPr>
          <p:spPr>
            <a:xfrm>
              <a:off x="4057650" y="4044744"/>
              <a:ext cx="914400" cy="914400"/>
            </a:xfrm>
            <a:prstGeom prst="arc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5" name="Arc 194">
              <a:extLst>
                <a:ext uri="{FF2B5EF4-FFF2-40B4-BE49-F238E27FC236}">
                  <a16:creationId xmlns:a16="http://schemas.microsoft.com/office/drawing/2014/main" id="{28005140-FC54-C654-2CA9-1C3C4368D9D6}"/>
                </a:ext>
              </a:extLst>
            </p:cNvPr>
            <p:cNvSpPr/>
            <p:nvPr/>
          </p:nvSpPr>
          <p:spPr>
            <a:xfrm flipV="1">
              <a:off x="4057650" y="4047491"/>
              <a:ext cx="914400" cy="914400"/>
            </a:xfrm>
            <a:prstGeom prst="arc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70356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2BFC75C-2E20-F557-0481-0EEED9595D51}"/>
              </a:ext>
            </a:extLst>
          </p:cNvPr>
          <p:cNvSpPr txBox="1"/>
          <p:nvPr/>
        </p:nvSpPr>
        <p:spPr>
          <a:xfrm>
            <a:off x="495372" y="927172"/>
            <a:ext cx="109636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Step 5. Now program the Micro:Bit so if the soil is dry, a sun symbol appears on the screen. If the soil is damp, a raindrop symbol appears on the screen.</a:t>
            </a: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endParaRPr lang="en-GB" sz="2400" dirty="0">
              <a:latin typeface="HK Grotesk" panose="00000500000000000000" pitchFamily="50" charset="0"/>
            </a:endParaRPr>
          </a:p>
          <a:p>
            <a:r>
              <a:rPr lang="en-GB" sz="2400" dirty="0">
                <a:solidFill>
                  <a:srgbClr val="C00000"/>
                </a:solidFill>
                <a:latin typeface="HK Grotesk" panose="00000500000000000000" pitchFamily="50" charset="0"/>
              </a:rPr>
              <a:t>Hint: If read </a:t>
            </a:r>
            <a:r>
              <a:rPr lang="en-GB" sz="2400" dirty="0" err="1">
                <a:solidFill>
                  <a:srgbClr val="C00000"/>
                </a:solidFill>
                <a:latin typeface="HK Grotesk" panose="00000500000000000000" pitchFamily="50" charset="0"/>
              </a:rPr>
              <a:t>analog</a:t>
            </a:r>
            <a:r>
              <a:rPr lang="en-GB" sz="2400" dirty="0">
                <a:solidFill>
                  <a:srgbClr val="C00000"/>
                </a:solidFill>
                <a:latin typeface="HK Grotesk" panose="00000500000000000000" pitchFamily="50" charset="0"/>
              </a:rPr>
              <a:t> pin P1 &lt; 75 then show sun symbol, else show raindrop symbol.</a:t>
            </a:r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A7DC548E-2627-533E-27AC-75D13ECB2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5735" y="2353316"/>
            <a:ext cx="2650565" cy="2141287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2FA59FA1-5245-3209-2864-4C5FD0C5C4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5362" y="2353316"/>
            <a:ext cx="2538874" cy="214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500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79585" y="165647"/>
            <a:ext cx="11101138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Step 6: We now need a servo connected to the breadboard and pin 2 of the Micro:Bit. This servo is turning a tap to release water when the soil is dry. To turn on the tap the servo needs to rotate 90</a:t>
            </a: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°. To turn off, it needs to rotate back to 0°.</a:t>
            </a:r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</p:spTree>
    <p:extLst>
      <p:ext uri="{BB962C8B-B14F-4D97-AF65-F5344CB8AC3E}">
        <p14:creationId xmlns:p14="http://schemas.microsoft.com/office/powerpoint/2010/main" val="345760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Widescreen</PresentationFormat>
  <Paragraphs>86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HK Grotesk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1</cp:revision>
  <dcterms:created xsi:type="dcterms:W3CDTF">2022-11-17T15:03:20Z</dcterms:created>
  <dcterms:modified xsi:type="dcterms:W3CDTF">2022-11-17T16:58:34Z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2022-11-17T16:58:34Z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621e2d3c-5db7-4376-afb1-c59a0cbf7a10</vt:lpwstr>
  </property>
  <property fmtid="{D5CDD505-2E9C-101B-9397-08002B2CF9AE}" pid="8" name="MSIP_Label_f2dfecbd-fc97-4e8a-a9cd-19ed496c406e_ContentBits">
    <vt:lpwstr>0</vt:lpwstr>
  </property>
</Properties>
</file>