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7" r:id="rId3"/>
    <p:sldId id="258" r:id="rId4"/>
    <p:sldId id="264" r:id="rId5"/>
    <p:sldId id="259" r:id="rId6"/>
    <p:sldId id="266" r:id="rId7"/>
    <p:sldId id="268" r:id="rId8"/>
    <p:sldId id="269" r:id="rId9"/>
    <p:sldId id="260" r:id="rId10"/>
    <p:sldId id="270" r:id="rId11"/>
    <p:sldId id="261" r:id="rId12"/>
    <p:sldId id="271" r:id="rId13"/>
    <p:sldId id="262" r:id="rId14"/>
    <p:sldId id="272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9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1185C-FDCC-A243-8007-1B24DE82D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F895FB-C866-2647-ABA5-FB882A7E2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A8BBB-B085-BE40-88DD-38D0E7188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9F7A-450F-A349-A521-FB993C14A5A7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419A3-CA4B-5947-8E6D-A8B266728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F8EFE-ED92-2B4E-B8A1-D991CDD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A918-EF0C-7044-BBAF-DCA4820A0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01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C540CA-5858-4B6D-80A4-D0F3B857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15FFC-0D0D-402E-BB27-D1F0AE490D07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089D5A-467D-4FA2-8EE1-467E41A0D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1441B-AAA4-4EC9-A9EC-8DB2336D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61848-7F7B-45CF-8A99-FC7F35968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86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C8B4E4-7061-8240-82DC-8801AA432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E0EDF-60AA-754C-A6D4-94364CC48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9863B-2A4D-DE48-9D67-87E2904A4E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29F7A-450F-A349-A521-FB993C14A5A7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9C5E0-6B47-8C42-9489-6C41CFD0CA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016FC-0C27-C346-98A8-B39E38403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FA918-EF0C-7044-BBAF-DCA4820A0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4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E49071-C396-4474-B076-5CAF9752C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7CEB1-822D-4B5C-BD2C-2031F6B68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C264C-E100-4FF5-AF36-C578E9E7C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15FFC-0D0D-402E-BB27-D1F0AE490D07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B23DD-49AC-4C67-92B5-9E0CD0EAC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5AAE4-141E-4C19-B46A-77A40CCCDD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61848-7F7B-45CF-8A99-FC7F35968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61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rastaff@aber.ac.u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D1F370C-5D81-2B4D-956A-23E4BF937CFF}"/>
              </a:ext>
            </a:extLst>
          </p:cNvPr>
          <p:cNvGraphicFramePr>
            <a:graphicFrameLocks noGrp="1"/>
          </p:cNvGraphicFramePr>
          <p:nvPr/>
        </p:nvGraphicFramePr>
        <p:xfrm>
          <a:off x="2009192" y="1948555"/>
          <a:ext cx="8173616" cy="14820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173616">
                  <a:extLst>
                    <a:ext uri="{9D8B030D-6E8A-4147-A177-3AD203B41FA5}">
                      <a16:colId xmlns:a16="http://schemas.microsoft.com/office/drawing/2014/main" val="9256043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5000" dirty="0">
                          <a:solidFill>
                            <a:srgbClr val="242753"/>
                          </a:solidFill>
                          <a:latin typeface="HK Grotesk" pitchFamily="2" charset="77"/>
                        </a:rPr>
                        <a:t>Intro to Circuits</a:t>
                      </a:r>
                    </a:p>
                  </a:txBody>
                  <a:tcPr marL="0" marR="0" marT="360000" marB="36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2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2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17572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2076B6D-E3FC-4870-9CF9-639591AFBF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953000"/>
            <a:ext cx="12192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31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08026D4-B3C5-4955-9FCB-98CA714301E6}"/>
              </a:ext>
            </a:extLst>
          </p:cNvPr>
          <p:cNvSpPr txBox="1"/>
          <p:nvPr/>
        </p:nvSpPr>
        <p:spPr>
          <a:xfrm>
            <a:off x="579585" y="165647"/>
            <a:ext cx="1110113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b="1" dirty="0">
              <a:latin typeface="HK Grotesk" panose="00000500000000000000" pitchFamily="50" charset="0"/>
            </a:endParaRPr>
          </a:p>
          <a:p>
            <a:endParaRPr lang="en-GB" sz="4000" b="1" dirty="0">
              <a:latin typeface="HK Grotesk" panose="00000500000000000000" pitchFamily="50" charset="0"/>
            </a:endParaRPr>
          </a:p>
          <a:p>
            <a:pPr marL="457200" indent="-457200">
              <a:buAutoNum type="arabicPeriod"/>
            </a:pPr>
            <a:r>
              <a:rPr lang="en-GB" sz="2400" dirty="0">
                <a:latin typeface="HK Grotesk" panose="00000500000000000000" pitchFamily="50" charset="0"/>
              </a:rPr>
              <a:t>Design a circuit in </a:t>
            </a:r>
            <a:r>
              <a:rPr lang="en-GB" sz="2400" dirty="0" err="1">
                <a:latin typeface="HK Grotesk" panose="00000500000000000000" pitchFamily="50" charset="0"/>
              </a:rPr>
              <a:t>TinkerCad</a:t>
            </a:r>
            <a:r>
              <a:rPr lang="en-GB" sz="2400" dirty="0">
                <a:latin typeface="HK Grotesk" panose="00000500000000000000" pitchFamily="50" charset="0"/>
              </a:rPr>
              <a:t> which has 3 LEDS, each in </a:t>
            </a:r>
            <a:r>
              <a:rPr lang="en-GB" sz="2400" b="1" dirty="0">
                <a:latin typeface="HK Grotesk" panose="00000500000000000000" pitchFamily="50" charset="0"/>
              </a:rPr>
              <a:t>parallel</a:t>
            </a:r>
            <a:r>
              <a:rPr lang="en-GB" sz="2400" dirty="0">
                <a:latin typeface="HK Grotesk" panose="00000500000000000000" pitchFamily="50" charset="0"/>
              </a:rPr>
              <a:t>, powered by a 9V battery. Then add a slide switch so as 1 LED is always on whilst the other 2 are controlled by the slide switch.</a:t>
            </a:r>
          </a:p>
          <a:p>
            <a:pPr marL="457200" indent="-457200">
              <a:buAutoNum type="arabicPeriod"/>
            </a:pPr>
            <a:endParaRPr lang="en-GB" sz="2400" dirty="0">
              <a:latin typeface="HK Grotesk" panose="00000500000000000000" pitchFamily="50" charset="0"/>
            </a:endParaRPr>
          </a:p>
          <a:p>
            <a:pPr marL="457200" indent="-457200">
              <a:buAutoNum type="arabicPeriod"/>
            </a:pPr>
            <a:r>
              <a:rPr lang="en-GB" sz="2400" dirty="0">
                <a:latin typeface="HK Grotesk" panose="00000500000000000000" pitchFamily="50" charset="0"/>
              </a:rPr>
              <a:t>What is the voltage through each LED when they are all on?</a:t>
            </a:r>
          </a:p>
          <a:p>
            <a:pPr marL="457200" indent="-457200">
              <a:buAutoNum type="arabicPeriod"/>
            </a:pPr>
            <a:endParaRPr lang="en-GB" sz="2400" dirty="0">
              <a:latin typeface="HK Grotesk" panose="00000500000000000000" pitchFamily="50" charset="0"/>
            </a:endParaRPr>
          </a:p>
          <a:p>
            <a:pPr marL="457200" indent="-457200">
              <a:buAutoNum type="arabicPeriod"/>
            </a:pPr>
            <a:r>
              <a:rPr lang="en-GB" sz="2400" dirty="0">
                <a:latin typeface="HK Grotesk" panose="00000500000000000000" pitchFamily="50" charset="0"/>
              </a:rPr>
              <a:t>Open the switch (turn it off) and measure the voltage used by the lit LED.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77D76C-15BE-4C0D-A9DB-258768E388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953000"/>
            <a:ext cx="12192000" cy="1905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636137-93D1-4EF9-92E5-1B30F1AE293D}"/>
              </a:ext>
            </a:extLst>
          </p:cNvPr>
          <p:cNvSpPr txBox="1"/>
          <p:nvPr/>
        </p:nvSpPr>
        <p:spPr>
          <a:xfrm>
            <a:off x="545431" y="165647"/>
            <a:ext cx="11101138" cy="707886"/>
          </a:xfrm>
          <a:prstGeom prst="rect">
            <a:avLst/>
          </a:prstGeom>
          <a:solidFill>
            <a:srgbClr val="FFD040"/>
          </a:solidFill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HK Grotesk"/>
              </a:rPr>
              <a:t>GOLD Challenge:</a:t>
            </a:r>
          </a:p>
        </p:txBody>
      </p:sp>
    </p:spTree>
    <p:extLst>
      <p:ext uri="{BB962C8B-B14F-4D97-AF65-F5344CB8AC3E}">
        <p14:creationId xmlns:p14="http://schemas.microsoft.com/office/powerpoint/2010/main" val="3457605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77D76C-15BE-4C0D-A9DB-258768E388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953000"/>
            <a:ext cx="12192000" cy="190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19F345-459E-4B3F-80B9-BDACF33CC1FF}"/>
              </a:ext>
            </a:extLst>
          </p:cNvPr>
          <p:cNvSpPr txBox="1"/>
          <p:nvPr/>
        </p:nvSpPr>
        <p:spPr>
          <a:xfrm>
            <a:off x="545431" y="192395"/>
            <a:ext cx="11095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HK Grotesk" panose="00000500000000000000" pitchFamily="50" charset="0"/>
              </a:rPr>
              <a:t>RGB LED: Circuit Diagram Symbol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0A40EF9-78B0-9DB7-BF2A-6748477F6FA3}"/>
              </a:ext>
            </a:extLst>
          </p:cNvPr>
          <p:cNvGrpSpPr/>
          <p:nvPr/>
        </p:nvGrpSpPr>
        <p:grpSpPr>
          <a:xfrm>
            <a:off x="1958014" y="1389670"/>
            <a:ext cx="2293671" cy="3563330"/>
            <a:chOff x="8669702" y="2217656"/>
            <a:chExt cx="2293671" cy="356333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FE65F9A-D6E7-3DED-ED7F-05E87B90E9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305" t="11834" r="15824" b="13147"/>
            <a:stretch/>
          </p:blipFill>
          <p:spPr>
            <a:xfrm>
              <a:off x="8738648" y="2217656"/>
              <a:ext cx="2224725" cy="242268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AD3EF8D-A9BA-46D0-E8A1-5C9F41E7D432}"/>
                </a:ext>
              </a:extLst>
            </p:cNvPr>
            <p:cNvSpPr txBox="1"/>
            <p:nvPr/>
          </p:nvSpPr>
          <p:spPr>
            <a:xfrm rot="16200000">
              <a:off x="8917936" y="5029863"/>
              <a:ext cx="113291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b="1" dirty="0"/>
                <a:t>Cathode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A1A8E8C-1B11-FC34-DD0F-A8E1F4B379DE}"/>
                </a:ext>
              </a:extLst>
            </p:cNvPr>
            <p:cNvSpPr txBox="1"/>
            <p:nvPr/>
          </p:nvSpPr>
          <p:spPr>
            <a:xfrm rot="16200000">
              <a:off x="8287911" y="5029863"/>
              <a:ext cx="113291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b="1" dirty="0"/>
                <a:t>Red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0DE79C-C18D-F058-7A1F-331E06173218}"/>
                </a:ext>
              </a:extLst>
            </p:cNvPr>
            <p:cNvSpPr txBox="1"/>
            <p:nvPr/>
          </p:nvSpPr>
          <p:spPr>
            <a:xfrm rot="16200000">
              <a:off x="10180826" y="5029863"/>
              <a:ext cx="113291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b="1" dirty="0"/>
                <a:t>Green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D595753-AA88-0F0F-8D11-EBEEBC8BD6A4}"/>
                </a:ext>
              </a:extLst>
            </p:cNvPr>
            <p:cNvSpPr txBox="1"/>
            <p:nvPr/>
          </p:nvSpPr>
          <p:spPr>
            <a:xfrm rot="16200000">
              <a:off x="9549381" y="5029863"/>
              <a:ext cx="113291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b="1" dirty="0"/>
                <a:t>Blue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A829E4F-9E67-C062-450D-3611922146F4}"/>
              </a:ext>
            </a:extLst>
          </p:cNvPr>
          <p:cNvSpPr txBox="1"/>
          <p:nvPr/>
        </p:nvSpPr>
        <p:spPr>
          <a:xfrm>
            <a:off x="1864532" y="4945272"/>
            <a:ext cx="77317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  <a:latin typeface="HK Grotesk" panose="00000500000000000000" pitchFamily="50" charset="0"/>
              </a:rPr>
              <a:t>Reminder: Cathodes connect to the negative side of the battery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5199275-BC6F-2853-1C95-71042CAEAB41}"/>
              </a:ext>
            </a:extLst>
          </p:cNvPr>
          <p:cNvGrpSpPr/>
          <p:nvPr/>
        </p:nvGrpSpPr>
        <p:grpSpPr>
          <a:xfrm>
            <a:off x="5781367" y="1388352"/>
            <a:ext cx="3701394" cy="2729259"/>
            <a:chOff x="5781367" y="1388352"/>
            <a:chExt cx="3701394" cy="2729259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C72BA62-057D-67E1-1698-2DEA1DCCD0E5}"/>
                </a:ext>
              </a:extLst>
            </p:cNvPr>
            <p:cNvCxnSpPr>
              <a:cxnSpLocks/>
            </p:cNvCxnSpPr>
            <p:nvPr/>
          </p:nvCxnSpPr>
          <p:spPr>
            <a:xfrm>
              <a:off x="6588839" y="1827994"/>
              <a:ext cx="283001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F951728-FE3E-D931-7FA2-C9A084782159}"/>
                </a:ext>
              </a:extLst>
            </p:cNvPr>
            <p:cNvCxnSpPr>
              <a:cxnSpLocks/>
            </p:cNvCxnSpPr>
            <p:nvPr/>
          </p:nvCxnSpPr>
          <p:spPr>
            <a:xfrm>
              <a:off x="5781367" y="2859194"/>
              <a:ext cx="36374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ADE2D47-7B28-9733-114E-D41D126898B6}"/>
                </a:ext>
              </a:extLst>
            </p:cNvPr>
            <p:cNvCxnSpPr>
              <a:cxnSpLocks/>
            </p:cNvCxnSpPr>
            <p:nvPr/>
          </p:nvCxnSpPr>
          <p:spPr>
            <a:xfrm>
              <a:off x="6588839" y="3897790"/>
              <a:ext cx="283001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69E3409-C321-CD27-099C-0FF94AC1EE37}"/>
                </a:ext>
              </a:extLst>
            </p:cNvPr>
            <p:cNvGrpSpPr/>
            <p:nvPr/>
          </p:nvGrpSpPr>
          <p:grpSpPr>
            <a:xfrm>
              <a:off x="7686206" y="1388352"/>
              <a:ext cx="728686" cy="659463"/>
              <a:chOff x="7833690" y="1582996"/>
              <a:chExt cx="728686" cy="659463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98D20FEC-8902-E860-7E2E-00A76510193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080989" y="2020524"/>
                <a:ext cx="43541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113D05B3-6910-3FD2-C849-C7DAFCDE491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123262" y="1733066"/>
                <a:ext cx="0" cy="57914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98CD97DC-5A4D-ABA5-AC35-128C0600261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8340126" y="1697875"/>
                <a:ext cx="206081" cy="23841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A36875AB-56B8-0306-6337-030C78C0229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8252512" y="1566828"/>
                <a:ext cx="206081" cy="23841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Isosceles Triangle 24">
                <a:extLst>
                  <a:ext uri="{FF2B5EF4-FFF2-40B4-BE49-F238E27FC236}">
                    <a16:creationId xmlns:a16="http://schemas.microsoft.com/office/drawing/2014/main" id="{C5BFEA23-ADDE-F32C-E9F2-8DD183954645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7905555" y="1853545"/>
                <a:ext cx="435415" cy="342413"/>
              </a:xfrm>
              <a:prstGeom prst="triangl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D883962-863B-F94E-418D-C00B62BFC433}"/>
                </a:ext>
              </a:extLst>
            </p:cNvPr>
            <p:cNvGrpSpPr/>
            <p:nvPr/>
          </p:nvGrpSpPr>
          <p:grpSpPr>
            <a:xfrm>
              <a:off x="7686206" y="2419552"/>
              <a:ext cx="728686" cy="659463"/>
              <a:chOff x="7833690" y="1582996"/>
              <a:chExt cx="728686" cy="659463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F215B4C0-837E-C161-4957-594401F5DD7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080989" y="2020524"/>
                <a:ext cx="43541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1979C744-1AEF-16D3-23D1-EF90B4AFB4D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123262" y="1733066"/>
                <a:ext cx="0" cy="57914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01C40809-B898-89E3-43AC-D50CA3C12B6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8340126" y="1697875"/>
                <a:ext cx="206081" cy="23841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B302158F-DA15-0A8E-0315-4C87E8A29DD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8252512" y="1566828"/>
                <a:ext cx="206081" cy="23841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Isosceles Triangle 40">
                <a:extLst>
                  <a:ext uri="{FF2B5EF4-FFF2-40B4-BE49-F238E27FC236}">
                    <a16:creationId xmlns:a16="http://schemas.microsoft.com/office/drawing/2014/main" id="{B92848C2-F604-997E-119D-655FD0013F4E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7905555" y="1853545"/>
                <a:ext cx="435415" cy="342413"/>
              </a:xfrm>
              <a:prstGeom prst="triangle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C39B8E34-A9E1-B7D3-E5C3-581ABF81F969}"/>
                </a:ext>
              </a:extLst>
            </p:cNvPr>
            <p:cNvGrpSpPr/>
            <p:nvPr/>
          </p:nvGrpSpPr>
          <p:grpSpPr>
            <a:xfrm>
              <a:off x="7686206" y="3458148"/>
              <a:ext cx="728686" cy="659463"/>
              <a:chOff x="7833690" y="1582996"/>
              <a:chExt cx="728686" cy="659463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D3FFB3C6-12B2-98B0-0B3F-3B5041CCB3B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080989" y="2020524"/>
                <a:ext cx="43541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36E7D93C-91A0-510A-CE72-1FE1D6E5954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123262" y="1733066"/>
                <a:ext cx="0" cy="57914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0A08B6B7-E2A5-86EC-FB98-2C39EAAC369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8340126" y="1697875"/>
                <a:ext cx="206081" cy="23841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C26A283B-61F6-04F4-EEAF-A393D406936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8252512" y="1566828"/>
                <a:ext cx="206081" cy="23841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Isosceles Triangle 46">
                <a:extLst>
                  <a:ext uri="{FF2B5EF4-FFF2-40B4-BE49-F238E27FC236}">
                    <a16:creationId xmlns:a16="http://schemas.microsoft.com/office/drawing/2014/main" id="{57DF3E40-1EAD-C8F7-D736-6F781ADDDE3C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7905555" y="1853545"/>
                <a:ext cx="435415" cy="342413"/>
              </a:xfrm>
              <a:prstGeom prst="triangle">
                <a:avLst/>
              </a:prstGeom>
              <a:solidFill>
                <a:srgbClr val="00B0F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08D887D-459F-4308-8A7C-2ACDC17357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88839" y="1827994"/>
              <a:ext cx="0" cy="20697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72A55A3-8104-9A26-3C28-9C7B580947CB}"/>
                </a:ext>
              </a:extLst>
            </p:cNvPr>
            <p:cNvSpPr/>
            <p:nvPr/>
          </p:nvSpPr>
          <p:spPr>
            <a:xfrm>
              <a:off x="9353262" y="1771707"/>
              <a:ext cx="127820" cy="13765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62B5489-4202-7A95-62EB-B68689B9B14D}"/>
                </a:ext>
              </a:extLst>
            </p:cNvPr>
            <p:cNvSpPr/>
            <p:nvPr/>
          </p:nvSpPr>
          <p:spPr>
            <a:xfrm>
              <a:off x="9348100" y="2788254"/>
              <a:ext cx="127820" cy="13765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3D717FC-6AED-55BE-0098-1C14CF6B6017}"/>
                </a:ext>
              </a:extLst>
            </p:cNvPr>
            <p:cNvSpPr/>
            <p:nvPr/>
          </p:nvSpPr>
          <p:spPr>
            <a:xfrm>
              <a:off x="9354941" y="3835735"/>
              <a:ext cx="127820" cy="13765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12030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77D76C-15BE-4C0D-A9DB-258768E388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953000"/>
            <a:ext cx="12192000" cy="1905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636137-93D1-4EF9-92E5-1B30F1AE293D}"/>
              </a:ext>
            </a:extLst>
          </p:cNvPr>
          <p:cNvSpPr txBox="1"/>
          <p:nvPr/>
        </p:nvSpPr>
        <p:spPr>
          <a:xfrm>
            <a:off x="545431" y="165647"/>
            <a:ext cx="11101138" cy="707886"/>
          </a:xfrm>
          <a:prstGeom prst="rect">
            <a:avLst/>
          </a:prstGeom>
          <a:solidFill>
            <a:srgbClr val="232753"/>
          </a:solidFill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HK Grotesk"/>
              </a:rPr>
              <a:t>Extension Challenge: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C539E5A-4805-AD97-A748-0E7D4B11B739}"/>
              </a:ext>
            </a:extLst>
          </p:cNvPr>
          <p:cNvCxnSpPr/>
          <p:nvPr/>
        </p:nvCxnSpPr>
        <p:spPr>
          <a:xfrm>
            <a:off x="7511848" y="1779639"/>
            <a:ext cx="0" cy="24777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383E97-5D8C-AC97-3498-865684D6A2CA}"/>
              </a:ext>
            </a:extLst>
          </p:cNvPr>
          <p:cNvCxnSpPr/>
          <p:nvPr/>
        </p:nvCxnSpPr>
        <p:spPr>
          <a:xfrm>
            <a:off x="11282519" y="1779639"/>
            <a:ext cx="0" cy="24777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65E65C7-4BE4-8B4E-26A8-FC9ACE477CC1}"/>
              </a:ext>
            </a:extLst>
          </p:cNvPr>
          <p:cNvCxnSpPr>
            <a:cxnSpLocks/>
          </p:cNvCxnSpPr>
          <p:nvPr/>
        </p:nvCxnSpPr>
        <p:spPr>
          <a:xfrm flipH="1">
            <a:off x="7511848" y="1799305"/>
            <a:ext cx="377067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FF18079-4901-3885-9DD5-6EECAFF1F8AB}"/>
              </a:ext>
            </a:extLst>
          </p:cNvPr>
          <p:cNvCxnSpPr>
            <a:cxnSpLocks/>
          </p:cNvCxnSpPr>
          <p:nvPr/>
        </p:nvCxnSpPr>
        <p:spPr>
          <a:xfrm flipH="1">
            <a:off x="7511848" y="4247536"/>
            <a:ext cx="377067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5EF039B-0971-94C1-3354-4E4338798E92}"/>
              </a:ext>
            </a:extLst>
          </p:cNvPr>
          <p:cNvGrpSpPr/>
          <p:nvPr/>
        </p:nvGrpSpPr>
        <p:grpSpPr>
          <a:xfrm>
            <a:off x="8786594" y="950151"/>
            <a:ext cx="786398" cy="1277353"/>
            <a:chOff x="7046282" y="950151"/>
            <a:chExt cx="786398" cy="1277353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AAFBC38-7CD9-3C17-21B7-0D2B05A9D948}"/>
                </a:ext>
              </a:extLst>
            </p:cNvPr>
            <p:cNvCxnSpPr>
              <a:cxnSpLocks/>
            </p:cNvCxnSpPr>
            <p:nvPr/>
          </p:nvCxnSpPr>
          <p:spPr>
            <a:xfrm>
              <a:off x="7486785" y="1799305"/>
              <a:ext cx="152401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B595389-DA53-226C-61E9-ED75AACB2944}"/>
                </a:ext>
              </a:extLst>
            </p:cNvPr>
            <p:cNvGrpSpPr/>
            <p:nvPr/>
          </p:nvGrpSpPr>
          <p:grpSpPr>
            <a:xfrm>
              <a:off x="7046282" y="950151"/>
              <a:ext cx="786398" cy="1277353"/>
              <a:chOff x="5082353" y="790249"/>
              <a:chExt cx="786398" cy="1277353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57317724-3DF7-01CD-0C6A-CE6A2A530C49}"/>
                  </a:ext>
                </a:extLst>
              </p:cNvPr>
              <p:cNvGrpSpPr/>
              <p:nvPr/>
            </p:nvGrpSpPr>
            <p:grpSpPr>
              <a:xfrm>
                <a:off x="5360182" y="1173750"/>
                <a:ext cx="508569" cy="893852"/>
                <a:chOff x="3698697" y="2738491"/>
                <a:chExt cx="508569" cy="893852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7172D985-66FF-D377-701A-86A36F9D89FB}"/>
                    </a:ext>
                  </a:extLst>
                </p:cNvPr>
                <p:cNvGrpSpPr/>
                <p:nvPr/>
              </p:nvGrpSpPr>
              <p:grpSpPr>
                <a:xfrm>
                  <a:off x="3698697" y="2738491"/>
                  <a:ext cx="172948" cy="893852"/>
                  <a:chOff x="3698697" y="2738491"/>
                  <a:chExt cx="172948" cy="893852"/>
                </a:xfrm>
              </p:grpSpPr>
              <p:cxnSp>
                <p:nvCxnSpPr>
                  <p:cNvPr id="27" name="Straight Connector 26">
                    <a:extLst>
                      <a:ext uri="{FF2B5EF4-FFF2-40B4-BE49-F238E27FC236}">
                        <a16:creationId xmlns:a16="http://schemas.microsoft.com/office/drawing/2014/main" id="{189C5D00-AE77-A313-3F8D-452A61198C4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3861371" y="2738491"/>
                    <a:ext cx="0" cy="893852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>
                    <a:extLst>
                      <a:ext uri="{FF2B5EF4-FFF2-40B4-BE49-F238E27FC236}">
                        <a16:creationId xmlns:a16="http://schemas.microsoft.com/office/drawing/2014/main" id="{31D89EDA-C3DB-2B59-66FE-E465513DA47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98697" y="3001338"/>
                    <a:ext cx="0" cy="412679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>
                    <a:extLst>
                      <a:ext uri="{FF2B5EF4-FFF2-40B4-BE49-F238E27FC236}">
                        <a16:creationId xmlns:a16="http://schemas.microsoft.com/office/drawing/2014/main" id="{00E22685-ADB0-B1F1-ACBF-9FE661B4078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08971" y="3205537"/>
                    <a:ext cx="162674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1E100E52-6FEE-A15E-F24E-ED09BF6063C9}"/>
                    </a:ext>
                  </a:extLst>
                </p:cNvPr>
                <p:cNvCxnSpPr/>
                <p:nvPr/>
              </p:nvCxnSpPr>
              <p:spPr>
                <a:xfrm flipH="1">
                  <a:off x="4196992" y="2738491"/>
                  <a:ext cx="0" cy="893852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60568503-4304-FCB9-3394-9F86566614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34318" y="3001338"/>
                  <a:ext cx="0" cy="41267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89D5F3C-0033-200B-BA89-18B588DEA7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44592" y="3205537"/>
                  <a:ext cx="162674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D6BD9E9-5CA4-DAB1-B3F6-B97A84A08B3F}"/>
                  </a:ext>
                </a:extLst>
              </p:cNvPr>
              <p:cNvSpPr txBox="1"/>
              <p:nvPr/>
            </p:nvSpPr>
            <p:spPr>
              <a:xfrm>
                <a:off x="5082353" y="790249"/>
                <a:ext cx="29709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/>
                  <a:t>+</a:t>
                </a:r>
              </a:p>
            </p:txBody>
          </p:sp>
        </p:grp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B890A353-87CB-BA42-99F4-1C33E9613371}"/>
              </a:ext>
            </a:extLst>
          </p:cNvPr>
          <p:cNvSpPr/>
          <p:nvPr/>
        </p:nvSpPr>
        <p:spPr>
          <a:xfrm rot="5400000">
            <a:off x="7060208" y="2853287"/>
            <a:ext cx="923638" cy="31361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EDE6B15-A936-BD12-453C-65077AF3BF9B}"/>
              </a:ext>
            </a:extLst>
          </p:cNvPr>
          <p:cNvGrpSpPr/>
          <p:nvPr/>
        </p:nvGrpSpPr>
        <p:grpSpPr>
          <a:xfrm>
            <a:off x="8072287" y="3240030"/>
            <a:ext cx="2202393" cy="1877222"/>
            <a:chOff x="5781367" y="1388352"/>
            <a:chExt cx="3701394" cy="2729259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93FC506-87A0-ADAA-9A65-306A52BACBEF}"/>
                </a:ext>
              </a:extLst>
            </p:cNvPr>
            <p:cNvCxnSpPr>
              <a:cxnSpLocks/>
            </p:cNvCxnSpPr>
            <p:nvPr/>
          </p:nvCxnSpPr>
          <p:spPr>
            <a:xfrm>
              <a:off x="6588839" y="1827994"/>
              <a:ext cx="283001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F6EDBD4-37C2-5E88-19B2-7A52FE5B7495}"/>
                </a:ext>
              </a:extLst>
            </p:cNvPr>
            <p:cNvCxnSpPr>
              <a:cxnSpLocks/>
            </p:cNvCxnSpPr>
            <p:nvPr/>
          </p:nvCxnSpPr>
          <p:spPr>
            <a:xfrm>
              <a:off x="5781367" y="2859194"/>
              <a:ext cx="36374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F6182AE-DB64-E232-5293-7A79FBABA335}"/>
                </a:ext>
              </a:extLst>
            </p:cNvPr>
            <p:cNvCxnSpPr>
              <a:cxnSpLocks/>
            </p:cNvCxnSpPr>
            <p:nvPr/>
          </p:nvCxnSpPr>
          <p:spPr>
            <a:xfrm>
              <a:off x="6588839" y="3897790"/>
              <a:ext cx="283001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ECF1DD5-8376-E43F-BAE3-FBA4D97DD17B}"/>
                </a:ext>
              </a:extLst>
            </p:cNvPr>
            <p:cNvGrpSpPr/>
            <p:nvPr/>
          </p:nvGrpSpPr>
          <p:grpSpPr>
            <a:xfrm>
              <a:off x="7686206" y="1388352"/>
              <a:ext cx="728686" cy="659463"/>
              <a:chOff x="7833690" y="1582996"/>
              <a:chExt cx="728686" cy="659463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3E74A6A8-440B-00B7-945E-541C6645B14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080989" y="2020524"/>
                <a:ext cx="43541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DEB35572-A455-7DC7-A03D-A368289529E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123262" y="1733066"/>
                <a:ext cx="0" cy="57914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062FA64C-2395-AF45-2A08-7BA6AC7825E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8340126" y="1697875"/>
                <a:ext cx="206081" cy="23841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B340B9D3-A928-9C6F-6E48-C017331E031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8252512" y="1566828"/>
                <a:ext cx="206081" cy="23841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Isosceles Triangle 61">
                <a:extLst>
                  <a:ext uri="{FF2B5EF4-FFF2-40B4-BE49-F238E27FC236}">
                    <a16:creationId xmlns:a16="http://schemas.microsoft.com/office/drawing/2014/main" id="{E587A27A-9BCD-E491-23A3-BDD0E9D629A1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7905555" y="1853545"/>
                <a:ext cx="435415" cy="342413"/>
              </a:xfrm>
              <a:prstGeom prst="triangl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9641A18-0EDE-FDC6-9226-AB553B86AE3D}"/>
                </a:ext>
              </a:extLst>
            </p:cNvPr>
            <p:cNvGrpSpPr/>
            <p:nvPr/>
          </p:nvGrpSpPr>
          <p:grpSpPr>
            <a:xfrm>
              <a:off x="7686206" y="2419552"/>
              <a:ext cx="728686" cy="659463"/>
              <a:chOff x="7833690" y="1582996"/>
              <a:chExt cx="728686" cy="659463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E4C56DF8-95CB-200F-34FD-B54161FA236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080989" y="2020524"/>
                <a:ext cx="43541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378621C9-BCD6-5DFA-D94E-73ECD33AD83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123262" y="1733066"/>
                <a:ext cx="0" cy="57914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A6A015CF-B670-DDC9-C006-BA2EAB29884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8340126" y="1697875"/>
                <a:ext cx="206081" cy="23841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0ACCA121-4215-862F-0F19-035AD8D2D4B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8252512" y="1566828"/>
                <a:ext cx="206081" cy="23841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Isosceles Triangle 56">
                <a:extLst>
                  <a:ext uri="{FF2B5EF4-FFF2-40B4-BE49-F238E27FC236}">
                    <a16:creationId xmlns:a16="http://schemas.microsoft.com/office/drawing/2014/main" id="{BFA20A06-CC15-EB92-609A-E6DD4EF37C63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7905555" y="1853545"/>
                <a:ext cx="435415" cy="342413"/>
              </a:xfrm>
              <a:prstGeom prst="triangle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817FC08-573A-851C-EFA1-DFBC3DA76468}"/>
                </a:ext>
              </a:extLst>
            </p:cNvPr>
            <p:cNvGrpSpPr/>
            <p:nvPr/>
          </p:nvGrpSpPr>
          <p:grpSpPr>
            <a:xfrm>
              <a:off x="7686206" y="3458148"/>
              <a:ext cx="728686" cy="659463"/>
              <a:chOff x="7833690" y="1582996"/>
              <a:chExt cx="728686" cy="659463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D04EBEB0-E432-C1B4-2E81-E4778793A67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080989" y="2020524"/>
                <a:ext cx="43541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6EA6092-F116-CE86-D450-B5544B89BB9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123262" y="1733066"/>
                <a:ext cx="0" cy="57914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609939E3-FFB1-11CD-F367-CF38D89AA01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8340126" y="1697875"/>
                <a:ext cx="206081" cy="23841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B58F0FF4-A2E5-4D7D-B684-361019C85C0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8252512" y="1566828"/>
                <a:ext cx="206081" cy="23841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id="{7630854F-5955-C0BD-C10B-77057468806A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7905555" y="1853545"/>
                <a:ext cx="435415" cy="342413"/>
              </a:xfrm>
              <a:prstGeom prst="triangle">
                <a:avLst/>
              </a:prstGeom>
              <a:solidFill>
                <a:srgbClr val="00B0F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082515F-365A-21F1-60C4-6761595C7F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88839" y="1827994"/>
              <a:ext cx="0" cy="20697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D63E656-37D4-35E4-639F-939A6E802F2E}"/>
                </a:ext>
              </a:extLst>
            </p:cNvPr>
            <p:cNvSpPr/>
            <p:nvPr/>
          </p:nvSpPr>
          <p:spPr>
            <a:xfrm>
              <a:off x="9353262" y="1771707"/>
              <a:ext cx="127820" cy="13765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43C866A-6649-7F6E-4D68-5488D246D68B}"/>
                </a:ext>
              </a:extLst>
            </p:cNvPr>
            <p:cNvSpPr/>
            <p:nvPr/>
          </p:nvSpPr>
          <p:spPr>
            <a:xfrm>
              <a:off x="9348100" y="2788254"/>
              <a:ext cx="127820" cy="13765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64C50CC-A0F2-B231-782C-1F208F9AF28F}"/>
                </a:ext>
              </a:extLst>
            </p:cNvPr>
            <p:cNvSpPr/>
            <p:nvPr/>
          </p:nvSpPr>
          <p:spPr>
            <a:xfrm>
              <a:off x="9354941" y="3835735"/>
              <a:ext cx="127820" cy="13765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69CE994B-8D9A-5868-88DC-F8B2C8D9FA06}"/>
              </a:ext>
            </a:extLst>
          </p:cNvPr>
          <p:cNvSpPr txBox="1"/>
          <p:nvPr/>
        </p:nvSpPr>
        <p:spPr>
          <a:xfrm>
            <a:off x="9130217" y="944043"/>
            <a:ext cx="1102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9V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F84486A-144F-0BA8-1C61-D20065460E7E}"/>
              </a:ext>
            </a:extLst>
          </p:cNvPr>
          <p:cNvSpPr txBox="1"/>
          <p:nvPr/>
        </p:nvSpPr>
        <p:spPr>
          <a:xfrm>
            <a:off x="7669425" y="2725078"/>
            <a:ext cx="805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1 k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Ω</a:t>
            </a:r>
            <a:endParaRPr lang="en-GB" sz="2400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6676D65-5AB4-76A2-4B7B-5F9DFA27778D}"/>
              </a:ext>
            </a:extLst>
          </p:cNvPr>
          <p:cNvSpPr txBox="1"/>
          <p:nvPr/>
        </p:nvSpPr>
        <p:spPr>
          <a:xfrm>
            <a:off x="583955" y="1333652"/>
            <a:ext cx="63878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HK Grotesk" panose="00000500000000000000" pitchFamily="50" charset="0"/>
              </a:rPr>
              <a:t>1. Recreate this circuit in </a:t>
            </a:r>
            <a:r>
              <a:rPr lang="en-GB" sz="2400" dirty="0" err="1">
                <a:latin typeface="HK Grotesk" panose="00000500000000000000" pitchFamily="50" charset="0"/>
              </a:rPr>
              <a:t>TinkerCAD</a:t>
            </a:r>
            <a:r>
              <a:rPr lang="en-GB" sz="2400" dirty="0">
                <a:latin typeface="HK Grotesk" panose="00000500000000000000" pitchFamily="50" charset="0"/>
              </a:rPr>
              <a:t> to produce a green light.</a:t>
            </a:r>
          </a:p>
          <a:p>
            <a:endParaRPr lang="en-GB" sz="2400" dirty="0">
              <a:latin typeface="HK Grotesk" panose="00000500000000000000" pitchFamily="50" charset="0"/>
            </a:endParaRPr>
          </a:p>
          <a:p>
            <a:r>
              <a:rPr lang="en-GB" sz="2400" dirty="0">
                <a:latin typeface="HK Grotesk" panose="00000500000000000000" pitchFamily="50" charset="0"/>
              </a:rPr>
              <a:t>2. Can you change the circuit so the RGB LED lights up yellow?</a:t>
            </a:r>
          </a:p>
          <a:p>
            <a:endParaRPr lang="en-GB" sz="2400" dirty="0">
              <a:latin typeface="HK Grotesk" panose="00000500000000000000" pitchFamily="50" charset="0"/>
            </a:endParaRPr>
          </a:p>
          <a:p>
            <a:endParaRPr lang="en-GB" sz="2400" dirty="0">
              <a:latin typeface="HK Grotesk" panose="00000500000000000000" pitchFamily="50" charset="0"/>
            </a:endParaRPr>
          </a:p>
          <a:p>
            <a:endParaRPr lang="en-GB" sz="2400" dirty="0">
              <a:latin typeface="HK Grotesk" panose="00000500000000000000" pitchFamily="50" charset="0"/>
            </a:endParaRPr>
          </a:p>
          <a:p>
            <a:r>
              <a:rPr lang="en-GB" sz="2400" dirty="0">
                <a:solidFill>
                  <a:srgbClr val="C00000"/>
                </a:solidFill>
                <a:latin typeface="HK Grotesk" panose="00000500000000000000" pitchFamily="50" charset="0"/>
              </a:rPr>
              <a:t>Hint: You’ll need to move the resistor</a:t>
            </a:r>
            <a:endParaRPr lang="en-GB" dirty="0">
              <a:solidFill>
                <a:srgbClr val="C00000"/>
              </a:solidFill>
              <a:latin typeface="HK Grotesk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28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08026D4-B3C5-4955-9FCB-98CA714301E6}"/>
              </a:ext>
            </a:extLst>
          </p:cNvPr>
          <p:cNvSpPr txBox="1"/>
          <p:nvPr/>
        </p:nvSpPr>
        <p:spPr>
          <a:xfrm>
            <a:off x="545431" y="168332"/>
            <a:ext cx="11101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b="1" dirty="0">
              <a:latin typeface="HK Grotesk" panose="00000500000000000000" pitchFamily="50" charset="0"/>
            </a:endParaRPr>
          </a:p>
          <a:p>
            <a:endParaRPr lang="en-GB" sz="2400" b="1" dirty="0">
              <a:latin typeface="HK Grotesk" panose="00000500000000000000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77D76C-15BE-4C0D-A9DB-258768E388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953000"/>
            <a:ext cx="12192000" cy="1905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636137-93D1-4EF9-92E5-1B30F1AE293D}"/>
              </a:ext>
            </a:extLst>
          </p:cNvPr>
          <p:cNvSpPr txBox="1"/>
          <p:nvPr/>
        </p:nvSpPr>
        <p:spPr>
          <a:xfrm>
            <a:off x="545431" y="165647"/>
            <a:ext cx="11101138" cy="707886"/>
          </a:xfrm>
          <a:prstGeom prst="rect">
            <a:avLst/>
          </a:prstGeom>
          <a:solidFill>
            <a:srgbClr val="232753"/>
          </a:solidFill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HK Grotesk"/>
              </a:rPr>
              <a:t>Extension Challenge: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E6039F-E091-E73F-DA6E-9E328B1B508F}"/>
              </a:ext>
            </a:extLst>
          </p:cNvPr>
          <p:cNvSpPr txBox="1"/>
          <p:nvPr/>
        </p:nvSpPr>
        <p:spPr>
          <a:xfrm>
            <a:off x="583955" y="1333652"/>
            <a:ext cx="66230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400" dirty="0">
                <a:latin typeface="HK Grotesk" panose="00000500000000000000" pitchFamily="50" charset="0"/>
              </a:rPr>
              <a:t>Produce a circuit diagram for this </a:t>
            </a:r>
            <a:r>
              <a:rPr lang="en-GB" sz="2400" dirty="0" err="1">
                <a:latin typeface="HK Grotesk" panose="00000500000000000000" pitchFamily="50" charset="0"/>
              </a:rPr>
              <a:t>TinkerCAD</a:t>
            </a:r>
            <a:r>
              <a:rPr lang="en-GB" sz="2400" dirty="0">
                <a:latin typeface="HK Grotesk" panose="00000500000000000000" pitchFamily="50" charset="0"/>
              </a:rPr>
              <a:t> circuit. Please do this by hand and send a photo of your drawing to </a:t>
            </a:r>
            <a:r>
              <a:rPr lang="en-GB" sz="2400" dirty="0">
                <a:latin typeface="HK Grotesk" panose="00000500000000000000" pitchFamily="50" charset="0"/>
                <a:hlinkClick r:id="rId3"/>
              </a:rPr>
              <a:t>crastaff@aber.ac.uk</a:t>
            </a:r>
            <a:endParaRPr lang="en-GB" sz="2400" dirty="0">
              <a:latin typeface="HK Grotesk" panose="00000500000000000000" pitchFamily="50" charset="0"/>
            </a:endParaRPr>
          </a:p>
          <a:p>
            <a:pPr marL="457200" indent="-457200">
              <a:buAutoNum type="arabicPeriod"/>
            </a:pPr>
            <a:endParaRPr lang="en-GB" sz="2400" dirty="0">
              <a:latin typeface="HK Grotesk" panose="00000500000000000000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713A4B-A4D3-964D-EEF6-ABF35B6C08B4}"/>
              </a:ext>
            </a:extLst>
          </p:cNvPr>
          <p:cNvSpPr txBox="1"/>
          <p:nvPr/>
        </p:nvSpPr>
        <p:spPr>
          <a:xfrm>
            <a:off x="583955" y="4257817"/>
            <a:ext cx="5602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HK Grotesk" panose="00000500000000000000" pitchFamily="50" charset="0"/>
              </a:rPr>
              <a:t>Hints: 1. Use a pencil!</a:t>
            </a:r>
          </a:p>
          <a:p>
            <a:r>
              <a:rPr lang="en-GB" dirty="0">
                <a:solidFill>
                  <a:srgbClr val="C00000"/>
                </a:solidFill>
                <a:latin typeface="HK Grotesk" panose="00000500000000000000" pitchFamily="50" charset="0"/>
              </a:rPr>
              <a:t>           2. Pay attention to the switch positions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7872EE-75D5-58F8-9C18-89E16B341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8860" y="873533"/>
            <a:ext cx="4607709" cy="456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65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D1F370C-5D81-2B4D-956A-23E4BF937CFF}"/>
              </a:ext>
            </a:extLst>
          </p:cNvPr>
          <p:cNvGraphicFramePr>
            <a:graphicFrameLocks noGrp="1"/>
          </p:cNvGraphicFramePr>
          <p:nvPr/>
        </p:nvGraphicFramePr>
        <p:xfrm>
          <a:off x="2009192" y="1948555"/>
          <a:ext cx="8173616" cy="14820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173616">
                  <a:extLst>
                    <a:ext uri="{9D8B030D-6E8A-4147-A177-3AD203B41FA5}">
                      <a16:colId xmlns:a16="http://schemas.microsoft.com/office/drawing/2014/main" val="9256043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5000" dirty="0">
                          <a:solidFill>
                            <a:srgbClr val="242753"/>
                          </a:solidFill>
                          <a:latin typeface="HK Grotesk" pitchFamily="2" charset="77"/>
                        </a:rPr>
                        <a:t>Thank You</a:t>
                      </a:r>
                    </a:p>
                  </a:txBody>
                  <a:tcPr marL="0" marR="0" marT="360000" marB="36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2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2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17572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2076B6D-E3FC-4870-9CF9-639591AFBF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953000"/>
            <a:ext cx="12192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32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D1F370C-5D81-2B4D-956A-23E4BF937CFF}"/>
              </a:ext>
            </a:extLst>
          </p:cNvPr>
          <p:cNvGraphicFramePr>
            <a:graphicFrameLocks noGrp="1"/>
          </p:cNvGraphicFramePr>
          <p:nvPr/>
        </p:nvGraphicFramePr>
        <p:xfrm>
          <a:off x="2009192" y="1948555"/>
          <a:ext cx="8173616" cy="14820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173616">
                  <a:extLst>
                    <a:ext uri="{9D8B030D-6E8A-4147-A177-3AD203B41FA5}">
                      <a16:colId xmlns:a16="http://schemas.microsoft.com/office/drawing/2014/main" val="9256043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5000" dirty="0">
                          <a:solidFill>
                            <a:srgbClr val="242753"/>
                          </a:solidFill>
                          <a:latin typeface="HK Grotesk" pitchFamily="2" charset="77"/>
                        </a:rPr>
                        <a:t>Intro to Circuits</a:t>
                      </a:r>
                    </a:p>
                  </a:txBody>
                  <a:tcPr marL="0" marR="0" marT="360000" marB="36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2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2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17572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2076B6D-E3FC-4870-9CF9-639591AFBF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953000"/>
            <a:ext cx="12192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75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77D76C-15BE-4C0D-A9DB-258768E388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953000"/>
            <a:ext cx="12192000" cy="1905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366E44-ACDB-4698-8606-F1B54E1437CA}"/>
              </a:ext>
            </a:extLst>
          </p:cNvPr>
          <p:cNvSpPr/>
          <p:nvPr/>
        </p:nvSpPr>
        <p:spPr>
          <a:xfrm>
            <a:off x="3681827" y="2133600"/>
            <a:ext cx="793921" cy="76985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55D525-D02D-4186-96A2-1E8CAA2C46BF}"/>
              </a:ext>
            </a:extLst>
          </p:cNvPr>
          <p:cNvSpPr/>
          <p:nvPr/>
        </p:nvSpPr>
        <p:spPr>
          <a:xfrm>
            <a:off x="7716254" y="2077453"/>
            <a:ext cx="793921" cy="76985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19F345-459E-4B3F-80B9-BDACF33CC1FF}"/>
              </a:ext>
            </a:extLst>
          </p:cNvPr>
          <p:cNvSpPr txBox="1"/>
          <p:nvPr/>
        </p:nvSpPr>
        <p:spPr>
          <a:xfrm>
            <a:off x="545431" y="192395"/>
            <a:ext cx="1134176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HK Grotesk" panose="00000500000000000000" pitchFamily="50" charset="0"/>
              </a:rPr>
              <a:t>Series Circuits</a:t>
            </a:r>
          </a:p>
          <a:p>
            <a:endParaRPr lang="en-GB" sz="4000" b="1" dirty="0">
              <a:latin typeface="HK Grotesk" panose="00000500000000000000" pitchFamily="50" charset="0"/>
            </a:endParaRPr>
          </a:p>
          <a:p>
            <a:r>
              <a:rPr lang="en-GB" sz="2400" dirty="0">
                <a:latin typeface="HK Grotesk" panose="00000500000000000000" pitchFamily="50" charset="0"/>
              </a:rPr>
              <a:t>Most of the circuits we’ve done so far are called </a:t>
            </a:r>
            <a:r>
              <a:rPr lang="en-GB" sz="2400" b="1" dirty="0">
                <a:latin typeface="HK Grotesk" panose="00000500000000000000" pitchFamily="50" charset="0"/>
              </a:rPr>
              <a:t>series</a:t>
            </a:r>
            <a:r>
              <a:rPr lang="en-GB" sz="2400" dirty="0">
                <a:latin typeface="HK Grotesk" panose="00000500000000000000" pitchFamily="50" charset="0"/>
              </a:rPr>
              <a:t> circuits. This means all the components are chained together in a single loop of wires.</a:t>
            </a:r>
          </a:p>
          <a:p>
            <a:endParaRPr lang="en-GB" sz="2400" dirty="0">
              <a:latin typeface="HK Grotesk" panose="00000500000000000000" pitchFamily="50" charset="0"/>
            </a:endParaRPr>
          </a:p>
          <a:p>
            <a:endParaRPr lang="en-GB" sz="2400" dirty="0">
              <a:latin typeface="HK Grotesk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568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77D76C-15BE-4C0D-A9DB-258768E388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991129"/>
            <a:ext cx="12192000" cy="1905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636137-93D1-4EF9-92E5-1B30F1AE293D}"/>
              </a:ext>
            </a:extLst>
          </p:cNvPr>
          <p:cNvSpPr txBox="1"/>
          <p:nvPr/>
        </p:nvSpPr>
        <p:spPr>
          <a:xfrm>
            <a:off x="545431" y="165647"/>
            <a:ext cx="11101138" cy="707886"/>
          </a:xfrm>
          <a:prstGeom prst="rect">
            <a:avLst/>
          </a:prstGeom>
          <a:solidFill>
            <a:srgbClr val="BB964D">
              <a:alpha val="75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HK Grotesk"/>
              </a:rPr>
              <a:t>BRONZE Challenge: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B988018-0ACB-2EBD-6947-C35D236E6F46}"/>
              </a:ext>
            </a:extLst>
          </p:cNvPr>
          <p:cNvGrpSpPr/>
          <p:nvPr/>
        </p:nvGrpSpPr>
        <p:grpSpPr>
          <a:xfrm>
            <a:off x="7930850" y="1038780"/>
            <a:ext cx="786398" cy="1277353"/>
            <a:chOff x="5082353" y="790249"/>
            <a:chExt cx="786398" cy="127735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C467338-A3CD-9B81-02B7-D90D151B1805}"/>
                </a:ext>
              </a:extLst>
            </p:cNvPr>
            <p:cNvGrpSpPr/>
            <p:nvPr/>
          </p:nvGrpSpPr>
          <p:grpSpPr>
            <a:xfrm>
              <a:off x="5360182" y="1173750"/>
              <a:ext cx="508569" cy="893852"/>
              <a:chOff x="3698697" y="2738491"/>
              <a:chExt cx="508569" cy="893852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4E453A43-D811-C319-77FB-393DB39BDE58}"/>
                  </a:ext>
                </a:extLst>
              </p:cNvPr>
              <p:cNvGrpSpPr/>
              <p:nvPr/>
            </p:nvGrpSpPr>
            <p:grpSpPr>
              <a:xfrm>
                <a:off x="3698697" y="2738491"/>
                <a:ext cx="172948" cy="893852"/>
                <a:chOff x="3698697" y="2738491"/>
                <a:chExt cx="172948" cy="893852"/>
              </a:xfrm>
            </p:grpSpPr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2C6EC0DB-DC19-19C6-AC25-96D6D5539732}"/>
                    </a:ext>
                  </a:extLst>
                </p:cNvPr>
                <p:cNvCxnSpPr/>
                <p:nvPr/>
              </p:nvCxnSpPr>
              <p:spPr>
                <a:xfrm flipH="1">
                  <a:off x="3861371" y="2738491"/>
                  <a:ext cx="0" cy="893852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989101CE-318D-0BE2-63DF-3397B2B837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98697" y="3001338"/>
                  <a:ext cx="0" cy="41267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626A7AA1-7159-E7CD-9671-7EB7487DF3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08971" y="3205537"/>
                  <a:ext cx="162674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9931E74C-2175-0377-13B7-826127D6D61E}"/>
                  </a:ext>
                </a:extLst>
              </p:cNvPr>
              <p:cNvCxnSpPr/>
              <p:nvPr/>
            </p:nvCxnSpPr>
            <p:spPr>
              <a:xfrm flipH="1">
                <a:off x="4196992" y="2738491"/>
                <a:ext cx="0" cy="8938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AC3A813-6A85-E909-6E3C-3B52286F4B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34318" y="3001338"/>
                <a:ext cx="0" cy="41267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BB664E2-8FEE-E726-3460-040B06A714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44592" y="3205537"/>
                <a:ext cx="162674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044145B-4F77-D965-C277-1064DD0052D9}"/>
                </a:ext>
              </a:extLst>
            </p:cNvPr>
            <p:cNvSpPr txBox="1"/>
            <p:nvPr/>
          </p:nvSpPr>
          <p:spPr>
            <a:xfrm>
              <a:off x="5082353" y="790249"/>
              <a:ext cx="297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/>
                <a:t>+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3BD706A-7FFA-A7DD-0DC8-CA9DB95669C8}"/>
              </a:ext>
            </a:extLst>
          </p:cNvPr>
          <p:cNvSpPr txBox="1"/>
          <p:nvPr/>
        </p:nvSpPr>
        <p:spPr>
          <a:xfrm>
            <a:off x="8269438" y="915652"/>
            <a:ext cx="875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9V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A244FE1-BA43-0675-866D-3A73182FDE81}"/>
              </a:ext>
            </a:extLst>
          </p:cNvPr>
          <p:cNvSpPr/>
          <p:nvPr/>
        </p:nvSpPr>
        <p:spPr>
          <a:xfrm>
            <a:off x="10377120" y="3007400"/>
            <a:ext cx="780836" cy="79111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tx1"/>
                </a:solidFill>
              </a:rPr>
              <a:t>A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D05292C-12FF-1317-7B6D-DE3D7830F126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8905464" y="4138202"/>
            <a:ext cx="748236" cy="728685"/>
            <a:chOff x="2841523" y="2621526"/>
            <a:chExt cx="1740309" cy="1694835"/>
          </a:xfrm>
        </p:grpSpPr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116CC37F-3A60-160F-62CE-62C53ECB800B}"/>
                </a:ext>
              </a:extLst>
            </p:cNvPr>
            <p:cNvSpPr>
              <a:spLocks/>
            </p:cNvSpPr>
            <p:nvPr/>
          </p:nvSpPr>
          <p:spPr>
            <a:xfrm>
              <a:off x="3362632" y="3244645"/>
              <a:ext cx="1012723" cy="796413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03F0C1F-EFB3-F33A-065B-1A391E8FCE82}"/>
                </a:ext>
              </a:extLst>
            </p:cNvPr>
            <p:cNvCxnSpPr>
              <a:cxnSpLocks/>
            </p:cNvCxnSpPr>
            <p:nvPr/>
          </p:nvCxnSpPr>
          <p:spPr>
            <a:xfrm>
              <a:off x="3352800" y="3234813"/>
              <a:ext cx="101272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9264DEB-296D-36FE-A3A2-E7E5F3D3CFF1}"/>
                </a:ext>
              </a:extLst>
            </p:cNvPr>
            <p:cNvSpPr>
              <a:spLocks/>
            </p:cNvSpPr>
            <p:nvPr/>
          </p:nvSpPr>
          <p:spPr>
            <a:xfrm>
              <a:off x="3146322" y="2969341"/>
              <a:ext cx="1435510" cy="134702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E8A9CC0-3DFC-F8AE-151E-43DE6E595EF6}"/>
                </a:ext>
              </a:extLst>
            </p:cNvPr>
            <p:cNvCxnSpPr>
              <a:cxnSpLocks/>
              <a:stCxn id="26" idx="0"/>
              <a:endCxn id="26" idx="4"/>
            </p:cNvCxnSpPr>
            <p:nvPr/>
          </p:nvCxnSpPr>
          <p:spPr>
            <a:xfrm>
              <a:off x="3864077" y="2969341"/>
              <a:ext cx="0" cy="13470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8558D3F-47FB-335D-5657-4F415B960DD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46322" y="2621526"/>
              <a:ext cx="479321" cy="55453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0D09F2A8-03FE-4C82-14C0-620A341BE2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41523" y="2825305"/>
              <a:ext cx="479321" cy="55453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9AA14C7-A666-5147-1753-97DA3C20B267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7101245" y="4138203"/>
            <a:ext cx="748236" cy="728685"/>
            <a:chOff x="2841523" y="2621526"/>
            <a:chExt cx="1740309" cy="1694835"/>
          </a:xfrm>
        </p:grpSpPr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B5FD8C4E-3D90-D055-8E1D-B6457B1D4349}"/>
                </a:ext>
              </a:extLst>
            </p:cNvPr>
            <p:cNvSpPr>
              <a:spLocks/>
            </p:cNvSpPr>
            <p:nvPr/>
          </p:nvSpPr>
          <p:spPr>
            <a:xfrm>
              <a:off x="3362632" y="3244645"/>
              <a:ext cx="1012723" cy="796413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D8A4EF5-0BFD-EDF3-6316-08005E95A865}"/>
                </a:ext>
              </a:extLst>
            </p:cNvPr>
            <p:cNvCxnSpPr>
              <a:cxnSpLocks/>
            </p:cNvCxnSpPr>
            <p:nvPr/>
          </p:nvCxnSpPr>
          <p:spPr>
            <a:xfrm>
              <a:off x="3352800" y="3234813"/>
              <a:ext cx="101272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D834E15-15F3-1407-8595-ECF10890AFCF}"/>
                </a:ext>
              </a:extLst>
            </p:cNvPr>
            <p:cNvSpPr>
              <a:spLocks/>
            </p:cNvSpPr>
            <p:nvPr/>
          </p:nvSpPr>
          <p:spPr>
            <a:xfrm>
              <a:off x="3146322" y="2969341"/>
              <a:ext cx="1435510" cy="134702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EE53C09-9DD7-AF93-5665-8FF64F70716B}"/>
                </a:ext>
              </a:extLst>
            </p:cNvPr>
            <p:cNvCxnSpPr>
              <a:cxnSpLocks/>
              <a:stCxn id="33" idx="0"/>
              <a:endCxn id="33" idx="4"/>
            </p:cNvCxnSpPr>
            <p:nvPr/>
          </p:nvCxnSpPr>
          <p:spPr>
            <a:xfrm>
              <a:off x="3864077" y="2969341"/>
              <a:ext cx="0" cy="13470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7E0367D0-05C2-BF26-101E-7209D82DCF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46322" y="2621526"/>
              <a:ext cx="479321" cy="55453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75B7E851-55C6-8AF9-67E0-6CE4909EE5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41523" y="2825305"/>
              <a:ext cx="479321" cy="55453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DCB4B8A4-A984-3160-C017-E1E3C5E40A30}"/>
              </a:ext>
            </a:extLst>
          </p:cNvPr>
          <p:cNvSpPr/>
          <p:nvPr/>
        </p:nvSpPr>
        <p:spPr>
          <a:xfrm rot="5400000">
            <a:off x="5790987" y="3262277"/>
            <a:ext cx="923638" cy="31361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994395F-9D44-D570-D5D1-9AD1709AFA03}"/>
              </a:ext>
            </a:extLst>
          </p:cNvPr>
          <p:cNvCxnSpPr>
            <a:cxnSpLocks/>
          </p:cNvCxnSpPr>
          <p:nvPr/>
        </p:nvCxnSpPr>
        <p:spPr>
          <a:xfrm>
            <a:off x="8699633" y="1885166"/>
            <a:ext cx="20666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0AB3002-9380-CA0C-0393-A8F843B976C8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10767538" y="1885166"/>
            <a:ext cx="0" cy="11222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4511EE5-FA5D-B24A-806E-6D292A01C257}"/>
              </a:ext>
            </a:extLst>
          </p:cNvPr>
          <p:cNvCxnSpPr>
            <a:cxnSpLocks/>
          </p:cNvCxnSpPr>
          <p:nvPr/>
        </p:nvCxnSpPr>
        <p:spPr>
          <a:xfrm>
            <a:off x="10766323" y="3773391"/>
            <a:ext cx="0" cy="7946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86DBA5E-1BC6-98C5-5BAA-EF39FB11320F}"/>
              </a:ext>
            </a:extLst>
          </p:cNvPr>
          <p:cNvCxnSpPr>
            <a:cxnSpLocks/>
          </p:cNvCxnSpPr>
          <p:nvPr/>
        </p:nvCxnSpPr>
        <p:spPr>
          <a:xfrm>
            <a:off x="9484162" y="4570358"/>
            <a:ext cx="128216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8886E40-AE89-1807-B397-5E0ECEB24523}"/>
              </a:ext>
            </a:extLst>
          </p:cNvPr>
          <p:cNvCxnSpPr>
            <a:cxnSpLocks/>
          </p:cNvCxnSpPr>
          <p:nvPr/>
        </p:nvCxnSpPr>
        <p:spPr>
          <a:xfrm>
            <a:off x="7630783" y="4573707"/>
            <a:ext cx="128216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CAA71EB-D1CC-181B-0EA8-A3B7B472FDFC}"/>
              </a:ext>
            </a:extLst>
          </p:cNvPr>
          <p:cNvCxnSpPr>
            <a:cxnSpLocks/>
          </p:cNvCxnSpPr>
          <p:nvPr/>
        </p:nvCxnSpPr>
        <p:spPr>
          <a:xfrm>
            <a:off x="6238568" y="4568068"/>
            <a:ext cx="99081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C546A14-CFC3-D244-4B00-2D2C322D2F8D}"/>
              </a:ext>
            </a:extLst>
          </p:cNvPr>
          <p:cNvCxnSpPr>
            <a:cxnSpLocks/>
          </p:cNvCxnSpPr>
          <p:nvPr/>
        </p:nvCxnSpPr>
        <p:spPr>
          <a:xfrm>
            <a:off x="6253315" y="1885166"/>
            <a:ext cx="0" cy="10720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FBD1AB4-9DE6-1F38-277B-24302674AFF6}"/>
              </a:ext>
            </a:extLst>
          </p:cNvPr>
          <p:cNvCxnSpPr>
            <a:cxnSpLocks/>
          </p:cNvCxnSpPr>
          <p:nvPr/>
        </p:nvCxnSpPr>
        <p:spPr>
          <a:xfrm>
            <a:off x="6238568" y="3862134"/>
            <a:ext cx="0" cy="7059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774FF7D-7064-1D45-5C28-F6C59164C32A}"/>
              </a:ext>
            </a:extLst>
          </p:cNvPr>
          <p:cNvCxnSpPr>
            <a:cxnSpLocks/>
          </p:cNvCxnSpPr>
          <p:nvPr/>
        </p:nvCxnSpPr>
        <p:spPr>
          <a:xfrm>
            <a:off x="6238568" y="1885166"/>
            <a:ext cx="20666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CC2279C7-E6A2-2C08-6EC1-572604865894}"/>
              </a:ext>
            </a:extLst>
          </p:cNvPr>
          <p:cNvSpPr txBox="1"/>
          <p:nvPr/>
        </p:nvSpPr>
        <p:spPr>
          <a:xfrm>
            <a:off x="566179" y="1566358"/>
            <a:ext cx="46550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400" dirty="0">
                <a:latin typeface="HK Grotesk" panose="00000500000000000000" pitchFamily="50" charset="0"/>
              </a:rPr>
              <a:t>Recreate this circuit in </a:t>
            </a:r>
            <a:r>
              <a:rPr lang="en-GB" sz="2400" dirty="0" err="1">
                <a:latin typeface="HK Grotesk" panose="00000500000000000000" pitchFamily="50" charset="0"/>
              </a:rPr>
              <a:t>TinkerCAD</a:t>
            </a:r>
            <a:r>
              <a:rPr lang="en-GB" sz="2400" dirty="0">
                <a:latin typeface="HK Grotesk" panose="00000500000000000000" pitchFamily="50" charset="0"/>
              </a:rPr>
              <a:t>:</a:t>
            </a:r>
          </a:p>
          <a:p>
            <a:pPr marL="457200" indent="-457200">
              <a:buAutoNum type="arabicPeriod"/>
            </a:pPr>
            <a:endParaRPr lang="en-GB" sz="2400" dirty="0">
              <a:latin typeface="HK Grotesk" panose="00000500000000000000" pitchFamily="50" charset="0"/>
            </a:endParaRPr>
          </a:p>
          <a:p>
            <a:pPr marL="457200" indent="-457200">
              <a:buAutoNum type="arabicPeriod"/>
            </a:pPr>
            <a:r>
              <a:rPr lang="en-GB" sz="2400" dirty="0">
                <a:latin typeface="HK Grotesk" panose="00000500000000000000" pitchFamily="50" charset="0"/>
              </a:rPr>
              <a:t>What is the current in this circuit?</a:t>
            </a:r>
          </a:p>
          <a:p>
            <a:pPr marL="457200" indent="-457200">
              <a:buAutoNum type="arabicPeriod"/>
            </a:pPr>
            <a:endParaRPr lang="en-GB" sz="2400" dirty="0">
              <a:latin typeface="HK Grotesk" panose="00000500000000000000" pitchFamily="50" charset="0"/>
            </a:endParaRPr>
          </a:p>
          <a:p>
            <a:pPr marL="457200" indent="-457200">
              <a:buAutoNum type="arabicPeriod"/>
            </a:pPr>
            <a:r>
              <a:rPr lang="en-GB" sz="2400" dirty="0">
                <a:latin typeface="HK Grotesk" panose="00000500000000000000" pitchFamily="50" charset="0"/>
              </a:rPr>
              <a:t>What voltage does each LED use?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1B21A00-79FF-3D14-4D76-D10AFBE83B62}"/>
              </a:ext>
            </a:extLst>
          </p:cNvPr>
          <p:cNvSpPr txBox="1"/>
          <p:nvPr/>
        </p:nvSpPr>
        <p:spPr>
          <a:xfrm>
            <a:off x="5223549" y="3172122"/>
            <a:ext cx="85418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1 k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Ω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118796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77D76C-15BE-4C0D-A9DB-258768E388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953000"/>
            <a:ext cx="12192000" cy="1905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366E44-ACDB-4698-8606-F1B54E1437CA}"/>
              </a:ext>
            </a:extLst>
          </p:cNvPr>
          <p:cNvSpPr/>
          <p:nvPr/>
        </p:nvSpPr>
        <p:spPr>
          <a:xfrm>
            <a:off x="3681827" y="2133600"/>
            <a:ext cx="793921" cy="76985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55D525-D02D-4186-96A2-1E8CAA2C46BF}"/>
              </a:ext>
            </a:extLst>
          </p:cNvPr>
          <p:cNvSpPr/>
          <p:nvPr/>
        </p:nvSpPr>
        <p:spPr>
          <a:xfrm>
            <a:off x="7716254" y="2077453"/>
            <a:ext cx="793921" cy="76985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19F345-459E-4B3F-80B9-BDACF33CC1FF}"/>
              </a:ext>
            </a:extLst>
          </p:cNvPr>
          <p:cNvSpPr txBox="1"/>
          <p:nvPr/>
        </p:nvSpPr>
        <p:spPr>
          <a:xfrm>
            <a:off x="545431" y="192395"/>
            <a:ext cx="1134176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HK Grotesk" panose="00000500000000000000" pitchFamily="50" charset="0"/>
              </a:rPr>
              <a:t>Parallel Circuits</a:t>
            </a:r>
          </a:p>
          <a:p>
            <a:endParaRPr lang="en-GB" sz="4000" b="1" dirty="0">
              <a:latin typeface="HK Grotesk" panose="00000500000000000000" pitchFamily="50" charset="0"/>
            </a:endParaRPr>
          </a:p>
          <a:p>
            <a:r>
              <a:rPr lang="en-GB" sz="2400" dirty="0">
                <a:latin typeface="HK Grotesk" panose="00000500000000000000" pitchFamily="50" charset="0"/>
              </a:rPr>
              <a:t>Here is an example of a </a:t>
            </a:r>
            <a:r>
              <a:rPr lang="en-GB" sz="2400" b="1" dirty="0">
                <a:latin typeface="HK Grotesk" panose="00000500000000000000" pitchFamily="50" charset="0"/>
              </a:rPr>
              <a:t>parallel</a:t>
            </a:r>
            <a:r>
              <a:rPr lang="en-GB" sz="2400" dirty="0">
                <a:latin typeface="HK Grotesk" panose="00000500000000000000" pitchFamily="50" charset="0"/>
              </a:rPr>
              <a:t> circuit:</a:t>
            </a:r>
          </a:p>
          <a:p>
            <a:endParaRPr lang="en-GB" sz="2400" dirty="0">
              <a:latin typeface="HK Grotesk" panose="00000500000000000000" pitchFamily="50" charset="0"/>
            </a:endParaRPr>
          </a:p>
          <a:p>
            <a:endParaRPr lang="en-GB" sz="2400" dirty="0">
              <a:latin typeface="HK Grotesk" panose="00000500000000000000" pitchFamily="50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2974406-0D51-7A82-23B5-B9CF68DE8CA7}"/>
              </a:ext>
            </a:extLst>
          </p:cNvPr>
          <p:cNvGrpSpPr/>
          <p:nvPr/>
        </p:nvGrpSpPr>
        <p:grpSpPr>
          <a:xfrm>
            <a:off x="8510175" y="246794"/>
            <a:ext cx="786398" cy="1277353"/>
            <a:chOff x="5082353" y="790249"/>
            <a:chExt cx="786398" cy="127735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FF9D2D6-1DE1-0F1F-601C-8BE242B52F9F}"/>
                </a:ext>
              </a:extLst>
            </p:cNvPr>
            <p:cNvGrpSpPr/>
            <p:nvPr/>
          </p:nvGrpSpPr>
          <p:grpSpPr>
            <a:xfrm>
              <a:off x="5360182" y="1173750"/>
              <a:ext cx="508569" cy="893852"/>
              <a:chOff x="3698697" y="2738491"/>
              <a:chExt cx="508569" cy="893852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F3E2EE99-082F-5268-1448-83BA1FAA409A}"/>
                  </a:ext>
                </a:extLst>
              </p:cNvPr>
              <p:cNvGrpSpPr/>
              <p:nvPr/>
            </p:nvGrpSpPr>
            <p:grpSpPr>
              <a:xfrm>
                <a:off x="3698697" y="2738491"/>
                <a:ext cx="172948" cy="893852"/>
                <a:chOff x="3698697" y="2738491"/>
                <a:chExt cx="172948" cy="893852"/>
              </a:xfrm>
            </p:grpSpPr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12B3DEC6-785F-370E-963D-D8418A0844CC}"/>
                    </a:ext>
                  </a:extLst>
                </p:cNvPr>
                <p:cNvCxnSpPr/>
                <p:nvPr/>
              </p:nvCxnSpPr>
              <p:spPr>
                <a:xfrm flipH="1">
                  <a:off x="3861371" y="2738491"/>
                  <a:ext cx="0" cy="893852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414895FF-14CD-0CAA-8499-00188C1123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98697" y="3001338"/>
                  <a:ext cx="0" cy="41267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628CC942-DFAE-9C97-9ACC-D48153700C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08971" y="3205537"/>
                  <a:ext cx="162674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CEF0CC1C-84E9-CD17-CEAF-3E20C3A143E3}"/>
                  </a:ext>
                </a:extLst>
              </p:cNvPr>
              <p:cNvCxnSpPr/>
              <p:nvPr/>
            </p:nvCxnSpPr>
            <p:spPr>
              <a:xfrm flipH="1">
                <a:off x="4196992" y="2738491"/>
                <a:ext cx="0" cy="8938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537F3B4-2046-9277-A1DA-6352BDAF5CA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34318" y="3001338"/>
                <a:ext cx="0" cy="41267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787EB33D-3C4E-F069-2107-4A438293DB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44592" y="3205537"/>
                <a:ext cx="162674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5009C86-6471-684C-784A-05D12E5A2846}"/>
                </a:ext>
              </a:extLst>
            </p:cNvPr>
            <p:cNvSpPr txBox="1"/>
            <p:nvPr/>
          </p:nvSpPr>
          <p:spPr>
            <a:xfrm>
              <a:off x="5082353" y="790249"/>
              <a:ext cx="297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/>
                <a:t>+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575ADA9-BC22-460C-32CC-10A660D5E484}"/>
              </a:ext>
            </a:extLst>
          </p:cNvPr>
          <p:cNvGrpSpPr/>
          <p:nvPr/>
        </p:nvGrpSpPr>
        <p:grpSpPr>
          <a:xfrm>
            <a:off x="8743481" y="4272978"/>
            <a:ext cx="780836" cy="879852"/>
            <a:chOff x="2782584" y="2356812"/>
            <a:chExt cx="780836" cy="87985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B88D988-3D6A-81A3-C5FC-9BD2F9EACA86}"/>
                </a:ext>
              </a:extLst>
            </p:cNvPr>
            <p:cNvSpPr/>
            <p:nvPr/>
          </p:nvSpPr>
          <p:spPr>
            <a:xfrm>
              <a:off x="2782584" y="2356812"/>
              <a:ext cx="780836" cy="79111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532AD8D-8A69-B085-EFFD-1E3ABA4A0CF4}"/>
                </a:ext>
              </a:extLst>
            </p:cNvPr>
            <p:cNvCxnSpPr>
              <a:stCxn id="18" idx="2"/>
              <a:endCxn id="18" idx="6"/>
            </p:cNvCxnSpPr>
            <p:nvPr/>
          </p:nvCxnSpPr>
          <p:spPr>
            <a:xfrm>
              <a:off x="2782584" y="2752367"/>
              <a:ext cx="78083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DEA5B46-8E97-1163-6585-1B4653440330}"/>
                </a:ext>
              </a:extLst>
            </p:cNvPr>
            <p:cNvCxnSpPr>
              <a:cxnSpLocks/>
            </p:cNvCxnSpPr>
            <p:nvPr/>
          </p:nvCxnSpPr>
          <p:spPr>
            <a:xfrm>
              <a:off x="2948682" y="2752367"/>
              <a:ext cx="43836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160CEB2C-E10D-67F2-2B2E-1DAF853AAE4E}"/>
                </a:ext>
              </a:extLst>
            </p:cNvPr>
            <p:cNvSpPr/>
            <p:nvPr/>
          </p:nvSpPr>
          <p:spPr>
            <a:xfrm rot="16200000">
              <a:off x="2796489" y="2647460"/>
              <a:ext cx="740045" cy="438364"/>
            </a:xfrm>
            <a:prstGeom prst="arc">
              <a:avLst>
                <a:gd name="adj1" fmla="val 17634094"/>
                <a:gd name="adj2" fmla="val 3933603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E67320-1A06-C78F-B587-F8B23F2C0271}"/>
              </a:ext>
            </a:extLst>
          </p:cNvPr>
          <p:cNvGrpSpPr/>
          <p:nvPr/>
        </p:nvGrpSpPr>
        <p:grpSpPr>
          <a:xfrm>
            <a:off x="8743481" y="2920851"/>
            <a:ext cx="780836" cy="879852"/>
            <a:chOff x="2782584" y="2356812"/>
            <a:chExt cx="780836" cy="87985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02A14C1-E403-5337-F642-87F7C8DF3FC3}"/>
                </a:ext>
              </a:extLst>
            </p:cNvPr>
            <p:cNvSpPr/>
            <p:nvPr/>
          </p:nvSpPr>
          <p:spPr>
            <a:xfrm>
              <a:off x="2782584" y="2356812"/>
              <a:ext cx="780836" cy="79111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E2D5DB0-587E-CA52-72A6-64D517DF5E7C}"/>
                </a:ext>
              </a:extLst>
            </p:cNvPr>
            <p:cNvCxnSpPr>
              <a:stCxn id="23" idx="2"/>
              <a:endCxn id="23" idx="6"/>
            </p:cNvCxnSpPr>
            <p:nvPr/>
          </p:nvCxnSpPr>
          <p:spPr>
            <a:xfrm>
              <a:off x="2782584" y="2752367"/>
              <a:ext cx="78083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12B31FD-3E3E-C5F7-BDBE-C7B413CAB655}"/>
                </a:ext>
              </a:extLst>
            </p:cNvPr>
            <p:cNvCxnSpPr>
              <a:cxnSpLocks/>
            </p:cNvCxnSpPr>
            <p:nvPr/>
          </p:nvCxnSpPr>
          <p:spPr>
            <a:xfrm>
              <a:off x="2948682" y="2752367"/>
              <a:ext cx="43836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53FE2F43-BDA2-5B93-101E-041C75008F19}"/>
                </a:ext>
              </a:extLst>
            </p:cNvPr>
            <p:cNvSpPr/>
            <p:nvPr/>
          </p:nvSpPr>
          <p:spPr>
            <a:xfrm rot="16200000">
              <a:off x="2796489" y="2647460"/>
              <a:ext cx="740045" cy="438364"/>
            </a:xfrm>
            <a:prstGeom prst="arc">
              <a:avLst>
                <a:gd name="adj1" fmla="val 17634094"/>
                <a:gd name="adj2" fmla="val 3933603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382642A-8190-952E-2FDA-262B57E2915F}"/>
              </a:ext>
            </a:extLst>
          </p:cNvPr>
          <p:cNvCxnSpPr>
            <a:cxnSpLocks/>
          </p:cNvCxnSpPr>
          <p:nvPr/>
        </p:nvCxnSpPr>
        <p:spPr>
          <a:xfrm flipV="1">
            <a:off x="9215236" y="1087509"/>
            <a:ext cx="1369393" cy="4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E9E7288-17D7-0093-7B26-4110C046B060}"/>
              </a:ext>
            </a:extLst>
          </p:cNvPr>
          <p:cNvCxnSpPr>
            <a:cxnSpLocks/>
          </p:cNvCxnSpPr>
          <p:nvPr/>
        </p:nvCxnSpPr>
        <p:spPr>
          <a:xfrm>
            <a:off x="10584629" y="1077221"/>
            <a:ext cx="0" cy="35797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50043C4-F1FB-2D1F-9E9A-B9C1E1560A91}"/>
              </a:ext>
            </a:extLst>
          </p:cNvPr>
          <p:cNvCxnSpPr>
            <a:cxnSpLocks/>
          </p:cNvCxnSpPr>
          <p:nvPr/>
        </p:nvCxnSpPr>
        <p:spPr>
          <a:xfrm flipV="1">
            <a:off x="9511336" y="3303852"/>
            <a:ext cx="1073293" cy="103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789C7EC-C9AF-CFB3-5422-F76811FB874E}"/>
              </a:ext>
            </a:extLst>
          </p:cNvPr>
          <p:cNvCxnSpPr>
            <a:cxnSpLocks/>
          </p:cNvCxnSpPr>
          <p:nvPr/>
        </p:nvCxnSpPr>
        <p:spPr>
          <a:xfrm flipV="1">
            <a:off x="9524317" y="4656967"/>
            <a:ext cx="1073293" cy="103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84C352C-AC36-ADD9-EE1B-CE3D2FC95F2E}"/>
              </a:ext>
            </a:extLst>
          </p:cNvPr>
          <p:cNvCxnSpPr>
            <a:cxnSpLocks/>
          </p:cNvCxnSpPr>
          <p:nvPr/>
        </p:nvCxnSpPr>
        <p:spPr>
          <a:xfrm flipH="1">
            <a:off x="7767598" y="1102031"/>
            <a:ext cx="1352" cy="35756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AC15586-E542-A851-F668-61129722CD43}"/>
              </a:ext>
            </a:extLst>
          </p:cNvPr>
          <p:cNvCxnSpPr>
            <a:cxnSpLocks/>
          </p:cNvCxnSpPr>
          <p:nvPr/>
        </p:nvCxnSpPr>
        <p:spPr>
          <a:xfrm>
            <a:off x="7768950" y="1087317"/>
            <a:ext cx="1031891" cy="147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8E317F1-1C3D-B855-6D09-94A23DDF5D3B}"/>
              </a:ext>
            </a:extLst>
          </p:cNvPr>
          <p:cNvCxnSpPr>
            <a:cxnSpLocks/>
          </p:cNvCxnSpPr>
          <p:nvPr/>
        </p:nvCxnSpPr>
        <p:spPr>
          <a:xfrm flipV="1">
            <a:off x="7743808" y="3318341"/>
            <a:ext cx="1073293" cy="103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5B69EF1-4D59-D280-323B-114048667DFC}"/>
              </a:ext>
            </a:extLst>
          </p:cNvPr>
          <p:cNvCxnSpPr>
            <a:cxnSpLocks/>
          </p:cNvCxnSpPr>
          <p:nvPr/>
        </p:nvCxnSpPr>
        <p:spPr>
          <a:xfrm flipV="1">
            <a:off x="7743808" y="4667317"/>
            <a:ext cx="1073293" cy="103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B94FBF3-BD60-F6B7-633E-99EE1F76510B}"/>
              </a:ext>
            </a:extLst>
          </p:cNvPr>
          <p:cNvSpPr txBox="1"/>
          <p:nvPr/>
        </p:nvSpPr>
        <p:spPr>
          <a:xfrm>
            <a:off x="8862361" y="189807"/>
            <a:ext cx="1102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3V</a:t>
            </a:r>
          </a:p>
        </p:txBody>
      </p:sp>
    </p:spTree>
    <p:extLst>
      <p:ext uri="{BB962C8B-B14F-4D97-AF65-F5344CB8AC3E}">
        <p14:creationId xmlns:p14="http://schemas.microsoft.com/office/powerpoint/2010/main" val="634032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77D76C-15BE-4C0D-A9DB-258768E388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953000"/>
            <a:ext cx="12192000" cy="1905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366E44-ACDB-4698-8606-F1B54E1437CA}"/>
              </a:ext>
            </a:extLst>
          </p:cNvPr>
          <p:cNvSpPr/>
          <p:nvPr/>
        </p:nvSpPr>
        <p:spPr>
          <a:xfrm>
            <a:off x="3681827" y="2133600"/>
            <a:ext cx="793921" cy="76985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19F345-459E-4B3F-80B9-BDACF33CC1FF}"/>
              </a:ext>
            </a:extLst>
          </p:cNvPr>
          <p:cNvSpPr txBox="1"/>
          <p:nvPr/>
        </p:nvSpPr>
        <p:spPr>
          <a:xfrm>
            <a:off x="545431" y="192395"/>
            <a:ext cx="1134176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HK Grotesk" panose="00000500000000000000" pitchFamily="50" charset="0"/>
              </a:rPr>
              <a:t>Parallel Circuits</a:t>
            </a:r>
          </a:p>
          <a:p>
            <a:endParaRPr lang="en-GB" sz="4000" b="1" dirty="0">
              <a:latin typeface="HK Grotesk" panose="00000500000000000000" pitchFamily="50" charset="0"/>
            </a:endParaRPr>
          </a:p>
          <a:p>
            <a:r>
              <a:rPr lang="en-GB" sz="2400" dirty="0">
                <a:latin typeface="HK Grotesk" panose="00000500000000000000" pitchFamily="50" charset="0"/>
              </a:rPr>
              <a:t>And in real life: </a:t>
            </a:r>
          </a:p>
          <a:p>
            <a:endParaRPr lang="en-GB" sz="2400" dirty="0">
              <a:latin typeface="HK Grotesk" panose="00000500000000000000" pitchFamily="50" charset="0"/>
            </a:endParaRPr>
          </a:p>
          <a:p>
            <a:endParaRPr lang="en-GB" sz="2400" dirty="0">
              <a:latin typeface="HK Grotesk" panose="00000500000000000000" pitchFamily="50" charset="0"/>
            </a:endParaRPr>
          </a:p>
          <a:p>
            <a:endParaRPr lang="en-GB" sz="2400" dirty="0">
              <a:latin typeface="HK Grotesk" panose="00000500000000000000" pitchFamily="50" charset="0"/>
            </a:endParaRPr>
          </a:p>
          <a:p>
            <a:endParaRPr lang="en-GB" sz="2400" dirty="0">
              <a:latin typeface="HK Grotesk" panose="00000500000000000000" pitchFamily="50" charset="0"/>
            </a:endParaRPr>
          </a:p>
          <a:p>
            <a:endParaRPr lang="en-GB" sz="2400" dirty="0">
              <a:latin typeface="HK Grotesk" panose="00000500000000000000" pitchFamily="50" charset="0"/>
            </a:endParaRPr>
          </a:p>
          <a:p>
            <a:endParaRPr lang="en-GB" sz="2400" dirty="0">
              <a:latin typeface="HK Grotesk" panose="00000500000000000000" pitchFamily="50" charset="0"/>
            </a:endParaRPr>
          </a:p>
          <a:p>
            <a:endParaRPr lang="en-GB" sz="2400" dirty="0">
              <a:latin typeface="HK Grotesk" panose="00000500000000000000" pitchFamily="50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8112E04-F5AC-005B-E4DE-4E9EF59335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2" t="6739" r="15879" b="10968"/>
          <a:stretch/>
        </p:blipFill>
        <p:spPr bwMode="auto">
          <a:xfrm>
            <a:off x="6096000" y="751428"/>
            <a:ext cx="5041878" cy="414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D454233-307F-F17F-1AA8-5B0DF7AFCC7B}"/>
              </a:ext>
            </a:extLst>
          </p:cNvPr>
          <p:cNvSpPr txBox="1"/>
          <p:nvPr/>
        </p:nvSpPr>
        <p:spPr>
          <a:xfrm>
            <a:off x="545431" y="4147323"/>
            <a:ext cx="5350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HK Grotesk" panose="00000500000000000000" pitchFamily="50" charset="0"/>
              </a:rPr>
              <a:t>Note: Voltmeters are connected in parallel in the same way.</a:t>
            </a:r>
          </a:p>
        </p:txBody>
      </p:sp>
    </p:spTree>
    <p:extLst>
      <p:ext uri="{BB962C8B-B14F-4D97-AF65-F5344CB8AC3E}">
        <p14:creationId xmlns:p14="http://schemas.microsoft.com/office/powerpoint/2010/main" val="1479010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77D76C-15BE-4C0D-A9DB-258768E388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953000"/>
            <a:ext cx="12192000" cy="1905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366E44-ACDB-4698-8606-F1B54E1437CA}"/>
              </a:ext>
            </a:extLst>
          </p:cNvPr>
          <p:cNvSpPr/>
          <p:nvPr/>
        </p:nvSpPr>
        <p:spPr>
          <a:xfrm>
            <a:off x="3681827" y="2133600"/>
            <a:ext cx="793921" cy="76985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19F345-459E-4B3F-80B9-BDACF33CC1FF}"/>
              </a:ext>
            </a:extLst>
          </p:cNvPr>
          <p:cNvSpPr txBox="1"/>
          <p:nvPr/>
        </p:nvSpPr>
        <p:spPr>
          <a:xfrm>
            <a:off x="545431" y="192395"/>
            <a:ext cx="1134176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HK Grotesk" panose="00000500000000000000" pitchFamily="50" charset="0"/>
              </a:rPr>
              <a:t>Series Vs Parallel Circuits</a:t>
            </a:r>
          </a:p>
          <a:p>
            <a:endParaRPr lang="en-GB" sz="2400" b="1" dirty="0">
              <a:latin typeface="HK Grotesk" panose="00000500000000000000" pitchFamily="50" charset="0"/>
            </a:endParaRPr>
          </a:p>
          <a:p>
            <a:r>
              <a:rPr lang="en-GB" sz="2400" dirty="0">
                <a:latin typeface="HK Grotesk" panose="00000500000000000000" pitchFamily="50" charset="0"/>
              </a:rPr>
              <a:t>Below are examples of both circuits which include a broken lightbulb.</a:t>
            </a:r>
          </a:p>
          <a:p>
            <a:endParaRPr lang="en-GB" sz="2400" dirty="0">
              <a:latin typeface="HK Grotesk" panose="00000500000000000000" pitchFamily="50" charset="0"/>
            </a:endParaRPr>
          </a:p>
          <a:p>
            <a:endParaRPr lang="en-GB" sz="2400" dirty="0">
              <a:latin typeface="HK Grotesk" panose="00000500000000000000" pitchFamily="50" charset="0"/>
            </a:endParaRPr>
          </a:p>
          <a:p>
            <a:endParaRPr lang="en-GB" sz="2400" dirty="0">
              <a:latin typeface="HK Grotesk" panose="00000500000000000000" pitchFamily="50" charset="0"/>
            </a:endParaRPr>
          </a:p>
          <a:p>
            <a:endParaRPr lang="en-GB" sz="2400" dirty="0">
              <a:latin typeface="HK Grotesk" panose="00000500000000000000" pitchFamily="50" charset="0"/>
            </a:endParaRPr>
          </a:p>
          <a:p>
            <a:endParaRPr lang="en-GB" sz="2400" dirty="0">
              <a:latin typeface="HK Grotesk" panose="00000500000000000000" pitchFamily="50" charset="0"/>
            </a:endParaRPr>
          </a:p>
          <a:p>
            <a:endParaRPr lang="en-GB" sz="2400" dirty="0">
              <a:latin typeface="HK Grotesk" panose="00000500000000000000" pitchFamily="50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B903385-26D9-FF20-A306-5F67003FC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8" t="8602" r="16634" b="6667"/>
          <a:stretch/>
        </p:blipFill>
        <p:spPr bwMode="auto">
          <a:xfrm>
            <a:off x="7074572" y="1764204"/>
            <a:ext cx="3517053" cy="310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F282D4F-3F60-AC80-3A53-8AEAA4A9F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51" y="1761079"/>
            <a:ext cx="4129546" cy="311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E27010-5A25-0274-01DD-8EE348F342CB}"/>
              </a:ext>
            </a:extLst>
          </p:cNvPr>
          <p:cNvSpPr txBox="1"/>
          <p:nvPr/>
        </p:nvSpPr>
        <p:spPr>
          <a:xfrm>
            <a:off x="1649451" y="4977605"/>
            <a:ext cx="999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HK Grotesk" panose="00000500000000000000" pitchFamily="50" charset="0"/>
              </a:rPr>
              <a:t>Note: Components in parallel will continue to work even if others are broken</a:t>
            </a:r>
          </a:p>
        </p:txBody>
      </p:sp>
    </p:spTree>
    <p:extLst>
      <p:ext uri="{BB962C8B-B14F-4D97-AF65-F5344CB8AC3E}">
        <p14:creationId xmlns:p14="http://schemas.microsoft.com/office/powerpoint/2010/main" val="3891488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77D76C-15BE-4C0D-A9DB-258768E388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953000"/>
            <a:ext cx="12192000" cy="1905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636137-93D1-4EF9-92E5-1B30F1AE293D}"/>
              </a:ext>
            </a:extLst>
          </p:cNvPr>
          <p:cNvSpPr txBox="1"/>
          <p:nvPr/>
        </p:nvSpPr>
        <p:spPr>
          <a:xfrm>
            <a:off x="545431" y="165647"/>
            <a:ext cx="11101138" cy="707886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HK Grotesk"/>
              </a:rPr>
              <a:t>SILVER Challenge: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E34759-D99D-5961-66B3-87918C1E424F}"/>
              </a:ext>
            </a:extLst>
          </p:cNvPr>
          <p:cNvSpPr txBox="1"/>
          <p:nvPr/>
        </p:nvSpPr>
        <p:spPr>
          <a:xfrm>
            <a:off x="8189480" y="3701684"/>
            <a:ext cx="7220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GB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7225E7-5FBA-5412-D504-2654AA85533D}"/>
              </a:ext>
            </a:extLst>
          </p:cNvPr>
          <p:cNvSpPr/>
          <p:nvPr/>
        </p:nvSpPr>
        <p:spPr>
          <a:xfrm>
            <a:off x="7755583" y="2460911"/>
            <a:ext cx="793921" cy="76985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7E7664-1D57-7C96-9F65-254001101B6D}"/>
              </a:ext>
            </a:extLst>
          </p:cNvPr>
          <p:cNvGrpSpPr/>
          <p:nvPr/>
        </p:nvGrpSpPr>
        <p:grpSpPr>
          <a:xfrm>
            <a:off x="8521120" y="1318411"/>
            <a:ext cx="786398" cy="1277353"/>
            <a:chOff x="5082353" y="790249"/>
            <a:chExt cx="786398" cy="127735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EBD1D83-7E53-178A-3DD3-38B8E8934315}"/>
                </a:ext>
              </a:extLst>
            </p:cNvPr>
            <p:cNvGrpSpPr/>
            <p:nvPr/>
          </p:nvGrpSpPr>
          <p:grpSpPr>
            <a:xfrm>
              <a:off x="5360182" y="1173750"/>
              <a:ext cx="508569" cy="893852"/>
              <a:chOff x="3698697" y="2738491"/>
              <a:chExt cx="508569" cy="893852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16F42ACE-8D89-2572-DECA-E973DB9B0EE8}"/>
                  </a:ext>
                </a:extLst>
              </p:cNvPr>
              <p:cNvGrpSpPr/>
              <p:nvPr/>
            </p:nvGrpSpPr>
            <p:grpSpPr>
              <a:xfrm>
                <a:off x="3698697" y="2738491"/>
                <a:ext cx="172948" cy="893852"/>
                <a:chOff x="3698697" y="2738491"/>
                <a:chExt cx="172948" cy="893852"/>
              </a:xfrm>
            </p:grpSpPr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C4FEB787-40AC-2696-209F-418AFDB81B95}"/>
                    </a:ext>
                  </a:extLst>
                </p:cNvPr>
                <p:cNvCxnSpPr/>
                <p:nvPr/>
              </p:nvCxnSpPr>
              <p:spPr>
                <a:xfrm flipH="1">
                  <a:off x="3861371" y="2738491"/>
                  <a:ext cx="0" cy="893852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C23B185E-26FD-28FF-37E9-329D267B4D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98697" y="3001338"/>
                  <a:ext cx="0" cy="41267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BEBD683E-92E9-4E63-662B-AC8EC84E5B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08971" y="3205537"/>
                  <a:ext cx="162674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23281956-761D-B5A1-215F-B6EBC7A5ED14}"/>
                  </a:ext>
                </a:extLst>
              </p:cNvPr>
              <p:cNvCxnSpPr/>
              <p:nvPr/>
            </p:nvCxnSpPr>
            <p:spPr>
              <a:xfrm flipH="1">
                <a:off x="4196992" y="2738491"/>
                <a:ext cx="0" cy="8938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771A057-2AA1-FC7D-268D-5EF1374BF41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34318" y="3001338"/>
                <a:ext cx="0" cy="41267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22601E4C-C8CD-1A9D-6ACC-DD0790C810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44592" y="3205537"/>
                <a:ext cx="162674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CDB2B29-2496-2C46-F498-269B7CBB3D92}"/>
                </a:ext>
              </a:extLst>
            </p:cNvPr>
            <p:cNvSpPr txBox="1"/>
            <p:nvPr/>
          </p:nvSpPr>
          <p:spPr>
            <a:xfrm>
              <a:off x="5082353" y="790249"/>
              <a:ext cx="297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/>
                <a:t>+</a:t>
              </a: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D7E9111-4DB5-FCBB-6A98-BD337DA65D6F}"/>
              </a:ext>
            </a:extLst>
          </p:cNvPr>
          <p:cNvCxnSpPr>
            <a:cxnSpLocks/>
          </p:cNvCxnSpPr>
          <p:nvPr/>
        </p:nvCxnSpPr>
        <p:spPr>
          <a:xfrm flipV="1">
            <a:off x="9226181" y="2159126"/>
            <a:ext cx="1369393" cy="4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44B5AB8-3436-C9C0-7337-C7E2114F6EA9}"/>
              </a:ext>
            </a:extLst>
          </p:cNvPr>
          <p:cNvCxnSpPr>
            <a:cxnSpLocks/>
          </p:cNvCxnSpPr>
          <p:nvPr/>
        </p:nvCxnSpPr>
        <p:spPr>
          <a:xfrm>
            <a:off x="10595574" y="2148838"/>
            <a:ext cx="0" cy="27636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66FE7C4-509A-239B-BA03-8D548208C49B}"/>
              </a:ext>
            </a:extLst>
          </p:cNvPr>
          <p:cNvCxnSpPr>
            <a:cxnSpLocks/>
          </p:cNvCxnSpPr>
          <p:nvPr/>
        </p:nvCxnSpPr>
        <p:spPr>
          <a:xfrm>
            <a:off x="7778543" y="4912506"/>
            <a:ext cx="28300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A8AC4C2-5BA4-791C-878E-7A4FC22CED28}"/>
              </a:ext>
            </a:extLst>
          </p:cNvPr>
          <p:cNvCxnSpPr>
            <a:cxnSpLocks/>
          </p:cNvCxnSpPr>
          <p:nvPr/>
        </p:nvCxnSpPr>
        <p:spPr>
          <a:xfrm>
            <a:off x="7779895" y="2173648"/>
            <a:ext cx="0" cy="27388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907D516-9245-23B1-BF51-4C2DB9844A7A}"/>
              </a:ext>
            </a:extLst>
          </p:cNvPr>
          <p:cNvCxnSpPr>
            <a:cxnSpLocks/>
          </p:cNvCxnSpPr>
          <p:nvPr/>
        </p:nvCxnSpPr>
        <p:spPr>
          <a:xfrm>
            <a:off x="7779895" y="2158934"/>
            <a:ext cx="1031891" cy="147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8735A53-F7F8-7C03-19C1-6CDA53A022EF}"/>
              </a:ext>
            </a:extLst>
          </p:cNvPr>
          <p:cNvCxnSpPr>
            <a:cxnSpLocks/>
          </p:cNvCxnSpPr>
          <p:nvPr/>
        </p:nvCxnSpPr>
        <p:spPr>
          <a:xfrm>
            <a:off x="7778543" y="3844284"/>
            <a:ext cx="28300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8686F63-3DFB-A08D-D626-78C14460CD61}"/>
              </a:ext>
            </a:extLst>
          </p:cNvPr>
          <p:cNvSpPr txBox="1"/>
          <p:nvPr/>
        </p:nvSpPr>
        <p:spPr>
          <a:xfrm>
            <a:off x="8890560" y="1219030"/>
            <a:ext cx="1102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9V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24CED3E-2075-0753-9BD9-F94BF4607DCF}"/>
              </a:ext>
            </a:extLst>
          </p:cNvPr>
          <p:cNvSpPr/>
          <p:nvPr/>
        </p:nvSpPr>
        <p:spPr>
          <a:xfrm rot="5400000">
            <a:off x="7316723" y="2840424"/>
            <a:ext cx="923638" cy="31361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61EBDAA-DA3E-6F25-7532-1681E9941E3E}"/>
              </a:ext>
            </a:extLst>
          </p:cNvPr>
          <p:cNvSpPr txBox="1"/>
          <p:nvPr/>
        </p:nvSpPr>
        <p:spPr>
          <a:xfrm>
            <a:off x="6791968" y="2769104"/>
            <a:ext cx="80572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1 k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Ω</a:t>
            </a:r>
            <a:endParaRPr lang="en-GB" sz="2400" b="1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0A047E6-D30B-1041-A072-5BAAB4EEA8FA}"/>
              </a:ext>
            </a:extLst>
          </p:cNvPr>
          <p:cNvSpPr/>
          <p:nvPr/>
        </p:nvSpPr>
        <p:spPr>
          <a:xfrm>
            <a:off x="10205156" y="2623366"/>
            <a:ext cx="780836" cy="79111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tx1"/>
                </a:solidFill>
              </a:rPr>
              <a:t>A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BD976FC-D352-A789-2CFB-CBBB19274A6E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8861254" y="4473709"/>
            <a:ext cx="748236" cy="728685"/>
            <a:chOff x="2841523" y="2621526"/>
            <a:chExt cx="1740309" cy="1694835"/>
          </a:xfrm>
        </p:grpSpPr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3632060-672F-668C-4F59-3469A4CF22CD}"/>
                </a:ext>
              </a:extLst>
            </p:cNvPr>
            <p:cNvSpPr>
              <a:spLocks/>
            </p:cNvSpPr>
            <p:nvPr/>
          </p:nvSpPr>
          <p:spPr>
            <a:xfrm>
              <a:off x="3362632" y="3244645"/>
              <a:ext cx="1012723" cy="796413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416473B-3947-60D5-5F49-A6E658A8C99D}"/>
                </a:ext>
              </a:extLst>
            </p:cNvPr>
            <p:cNvCxnSpPr>
              <a:cxnSpLocks/>
            </p:cNvCxnSpPr>
            <p:nvPr/>
          </p:nvCxnSpPr>
          <p:spPr>
            <a:xfrm>
              <a:off x="3352800" y="3234813"/>
              <a:ext cx="101272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1DA9EAB-95D3-CBA5-5A9A-69692EBB8122}"/>
                </a:ext>
              </a:extLst>
            </p:cNvPr>
            <p:cNvSpPr>
              <a:spLocks/>
            </p:cNvSpPr>
            <p:nvPr/>
          </p:nvSpPr>
          <p:spPr>
            <a:xfrm>
              <a:off x="3146322" y="2969341"/>
              <a:ext cx="1435510" cy="134702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61DE226-F9C8-1205-52E6-D197837289C2}"/>
                </a:ext>
              </a:extLst>
            </p:cNvPr>
            <p:cNvCxnSpPr>
              <a:cxnSpLocks/>
              <a:stCxn id="55" idx="0"/>
              <a:endCxn id="55" idx="4"/>
            </p:cNvCxnSpPr>
            <p:nvPr/>
          </p:nvCxnSpPr>
          <p:spPr>
            <a:xfrm>
              <a:off x="3864077" y="2969341"/>
              <a:ext cx="0" cy="13470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2082043C-D8FD-6BA9-28F2-35FD3C577CD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46322" y="2621526"/>
              <a:ext cx="479321" cy="55453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96FE9619-4DDD-E29D-781D-FE433B601F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41523" y="2825305"/>
              <a:ext cx="479321" cy="55453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668A5A6-6FAD-A099-632F-5FBA8E91C70A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8861255" y="3424252"/>
            <a:ext cx="748236" cy="728685"/>
            <a:chOff x="2841523" y="2621526"/>
            <a:chExt cx="1740309" cy="1694835"/>
          </a:xfrm>
        </p:grpSpPr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46903688-D853-6E43-87D8-E34C529E6440}"/>
                </a:ext>
              </a:extLst>
            </p:cNvPr>
            <p:cNvSpPr>
              <a:spLocks/>
            </p:cNvSpPr>
            <p:nvPr/>
          </p:nvSpPr>
          <p:spPr>
            <a:xfrm>
              <a:off x="3362632" y="3244645"/>
              <a:ext cx="1012723" cy="796413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0010FC0-D024-4947-8EB4-7343052918DE}"/>
                </a:ext>
              </a:extLst>
            </p:cNvPr>
            <p:cNvCxnSpPr>
              <a:cxnSpLocks/>
            </p:cNvCxnSpPr>
            <p:nvPr/>
          </p:nvCxnSpPr>
          <p:spPr>
            <a:xfrm>
              <a:off x="3352800" y="3234813"/>
              <a:ext cx="101272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113368C-4538-E7BA-ACBF-06FAC02A6261}"/>
                </a:ext>
              </a:extLst>
            </p:cNvPr>
            <p:cNvSpPr>
              <a:spLocks/>
            </p:cNvSpPr>
            <p:nvPr/>
          </p:nvSpPr>
          <p:spPr>
            <a:xfrm>
              <a:off x="3146322" y="2969341"/>
              <a:ext cx="1435510" cy="134702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7129B48-ED73-A8EB-60DB-679F7616BB90}"/>
                </a:ext>
              </a:extLst>
            </p:cNvPr>
            <p:cNvCxnSpPr>
              <a:cxnSpLocks/>
              <a:stCxn id="62" idx="0"/>
              <a:endCxn id="62" idx="4"/>
            </p:cNvCxnSpPr>
            <p:nvPr/>
          </p:nvCxnSpPr>
          <p:spPr>
            <a:xfrm>
              <a:off x="3864077" y="2969341"/>
              <a:ext cx="0" cy="13470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F32F4E09-CF6E-FCEF-5109-55DA176693B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46322" y="2621526"/>
              <a:ext cx="479321" cy="55453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6AD52130-E6E7-D8B4-4A40-BD7D4C31F1F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41523" y="2825305"/>
              <a:ext cx="479321" cy="55453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92BFC75C-2E20-F557-0481-0EEED9595D51}"/>
              </a:ext>
            </a:extLst>
          </p:cNvPr>
          <p:cNvSpPr txBox="1"/>
          <p:nvPr/>
        </p:nvSpPr>
        <p:spPr>
          <a:xfrm>
            <a:off x="566178" y="1566358"/>
            <a:ext cx="53507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HK Grotesk" panose="00000500000000000000" pitchFamily="50" charset="0"/>
              </a:rPr>
              <a:t>1. Recreate this circuit in </a:t>
            </a:r>
            <a:r>
              <a:rPr lang="en-GB" sz="2400" dirty="0" err="1">
                <a:latin typeface="HK Grotesk" panose="00000500000000000000" pitchFamily="50" charset="0"/>
              </a:rPr>
              <a:t>TinkerCAD</a:t>
            </a:r>
            <a:r>
              <a:rPr lang="en-GB" sz="2400" dirty="0">
                <a:latin typeface="HK Grotesk" panose="00000500000000000000" pitchFamily="50" charset="0"/>
              </a:rPr>
              <a:t>:</a:t>
            </a:r>
          </a:p>
          <a:p>
            <a:endParaRPr lang="en-GB" sz="2400" dirty="0">
              <a:latin typeface="HK Grotesk" panose="00000500000000000000" pitchFamily="50" charset="0"/>
            </a:endParaRPr>
          </a:p>
          <a:p>
            <a:r>
              <a:rPr lang="en-GB" sz="2400" dirty="0">
                <a:latin typeface="HK Grotesk" panose="00000500000000000000" pitchFamily="50" charset="0"/>
              </a:rPr>
              <a:t>2. What voltage does each LED use? </a:t>
            </a:r>
          </a:p>
          <a:p>
            <a:endParaRPr lang="en-GB" dirty="0">
              <a:latin typeface="HK Grotesk" panose="00000500000000000000" pitchFamily="50" charset="0"/>
            </a:endParaRPr>
          </a:p>
          <a:p>
            <a:endParaRPr lang="en-GB" dirty="0">
              <a:latin typeface="HK Grotesk" panose="00000500000000000000" pitchFamily="50" charset="0"/>
            </a:endParaRPr>
          </a:p>
          <a:p>
            <a:endParaRPr lang="en-GB" dirty="0">
              <a:latin typeface="HK Grotesk" panose="00000500000000000000" pitchFamily="50" charset="0"/>
            </a:endParaRPr>
          </a:p>
          <a:p>
            <a:endParaRPr lang="en-GB" dirty="0">
              <a:latin typeface="HK Grotesk" panose="00000500000000000000" pitchFamily="50" charset="0"/>
            </a:endParaRPr>
          </a:p>
          <a:p>
            <a:endParaRPr lang="en-GB" dirty="0">
              <a:latin typeface="HK Grotesk" panose="00000500000000000000" pitchFamily="50" charset="0"/>
            </a:endParaRPr>
          </a:p>
          <a:p>
            <a:endParaRPr lang="en-GB" dirty="0">
              <a:latin typeface="HK Grotesk" panose="00000500000000000000" pitchFamily="50" charset="0"/>
            </a:endParaRPr>
          </a:p>
          <a:p>
            <a:endParaRPr lang="en-GB" dirty="0">
              <a:latin typeface="HK Grotesk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301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77D76C-15BE-4C0D-A9DB-258768E388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953000"/>
            <a:ext cx="12192000" cy="1905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366E44-ACDB-4698-8606-F1B54E1437CA}"/>
              </a:ext>
            </a:extLst>
          </p:cNvPr>
          <p:cNvSpPr/>
          <p:nvPr/>
        </p:nvSpPr>
        <p:spPr>
          <a:xfrm>
            <a:off x="3681827" y="2133600"/>
            <a:ext cx="793921" cy="76985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55D525-D02D-4186-96A2-1E8CAA2C46BF}"/>
              </a:ext>
            </a:extLst>
          </p:cNvPr>
          <p:cNvSpPr/>
          <p:nvPr/>
        </p:nvSpPr>
        <p:spPr>
          <a:xfrm>
            <a:off x="7716254" y="2077453"/>
            <a:ext cx="793921" cy="76985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19F345-459E-4B3F-80B9-BDACF33CC1FF}"/>
              </a:ext>
            </a:extLst>
          </p:cNvPr>
          <p:cNvSpPr txBox="1"/>
          <p:nvPr/>
        </p:nvSpPr>
        <p:spPr>
          <a:xfrm>
            <a:off x="545431" y="192395"/>
            <a:ext cx="11095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HK Grotesk" panose="00000500000000000000" pitchFamily="50" charset="0"/>
              </a:rPr>
              <a:t>New Component: Slide Switch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84BF15-5326-42EA-0656-D9AA66182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889" y="1966513"/>
            <a:ext cx="2314898" cy="13146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7D5712-D39B-4A57-2BD9-006FE7FEAFA0}"/>
              </a:ext>
            </a:extLst>
          </p:cNvPr>
          <p:cNvSpPr txBox="1"/>
          <p:nvPr/>
        </p:nvSpPr>
        <p:spPr>
          <a:xfrm>
            <a:off x="366413" y="3697397"/>
            <a:ext cx="171802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Terminal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85BCD2-1373-488B-0DA1-E4AC593115BD}"/>
              </a:ext>
            </a:extLst>
          </p:cNvPr>
          <p:cNvSpPr txBox="1"/>
          <p:nvPr/>
        </p:nvSpPr>
        <p:spPr>
          <a:xfrm>
            <a:off x="3616735" y="3697397"/>
            <a:ext cx="171802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Terminal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C49013-A9B0-407B-12AB-C728E6338FAB}"/>
              </a:ext>
            </a:extLst>
          </p:cNvPr>
          <p:cNvSpPr txBox="1"/>
          <p:nvPr/>
        </p:nvSpPr>
        <p:spPr>
          <a:xfrm>
            <a:off x="2062325" y="4167115"/>
            <a:ext cx="171802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Common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9BDCA04-5054-F318-F600-A26E2A7D9955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1225426" y="3160603"/>
            <a:ext cx="927839" cy="53679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0E79196-3702-A1F5-2383-5F670C250233}"/>
              </a:ext>
            </a:extLst>
          </p:cNvPr>
          <p:cNvCxnSpPr>
            <a:cxnSpLocks/>
            <a:stCxn id="10" idx="0"/>
            <a:endCxn id="3" idx="2"/>
          </p:cNvCxnSpPr>
          <p:nvPr/>
        </p:nvCxnSpPr>
        <p:spPr>
          <a:xfrm flipV="1">
            <a:off x="2921338" y="3281146"/>
            <a:ext cx="0" cy="88596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3BEC0A8-7E4F-3364-EBEC-D92E99C4F0D8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3681827" y="3160603"/>
            <a:ext cx="793921" cy="53679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1AB5904-8D94-8D5D-291A-06FA9D8637C2}"/>
              </a:ext>
            </a:extLst>
          </p:cNvPr>
          <p:cNvGrpSpPr/>
          <p:nvPr/>
        </p:nvGrpSpPr>
        <p:grpSpPr>
          <a:xfrm>
            <a:off x="9955882" y="4790721"/>
            <a:ext cx="703007" cy="361133"/>
            <a:chOff x="6489290" y="1516828"/>
            <a:chExt cx="703007" cy="36113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3D97431-398A-D7C3-4C42-A8F5663336EA}"/>
                </a:ext>
              </a:extLst>
            </p:cNvPr>
            <p:cNvSpPr/>
            <p:nvPr/>
          </p:nvSpPr>
          <p:spPr>
            <a:xfrm>
              <a:off x="6489290" y="1740310"/>
              <a:ext cx="127820" cy="13765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8FFBCED-B7A2-1B67-6B4E-1D624B62F4CB}"/>
                </a:ext>
              </a:extLst>
            </p:cNvPr>
            <p:cNvSpPr/>
            <p:nvPr/>
          </p:nvSpPr>
          <p:spPr>
            <a:xfrm>
              <a:off x="7064477" y="1734558"/>
              <a:ext cx="127820" cy="13765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0622B59-0E1A-E181-EDB7-035984ADCE53}"/>
                </a:ext>
              </a:extLst>
            </p:cNvPr>
            <p:cNvCxnSpPr>
              <a:cxnSpLocks/>
              <a:stCxn id="21" idx="7"/>
            </p:cNvCxnSpPr>
            <p:nvPr/>
          </p:nvCxnSpPr>
          <p:spPr>
            <a:xfrm flipV="1">
              <a:off x="6598391" y="1516828"/>
              <a:ext cx="529996" cy="2436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4E0DD22-28EF-8146-0310-55133F607554}"/>
              </a:ext>
            </a:extLst>
          </p:cNvPr>
          <p:cNvSpPr txBox="1"/>
          <p:nvPr/>
        </p:nvSpPr>
        <p:spPr>
          <a:xfrm>
            <a:off x="4289795" y="4849696"/>
            <a:ext cx="5602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HK Grotesk" panose="00000500000000000000" pitchFamily="50" charset="0"/>
              </a:rPr>
              <a:t>Reminder: An open (off) switch in a circuit diagram: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E724332-FF19-7DB8-6492-72C3F2725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085" y="1123763"/>
            <a:ext cx="3497301" cy="296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1857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370</Words>
  <Application>Microsoft Office PowerPoint</Application>
  <PresentationFormat>Widescreen</PresentationFormat>
  <Paragraphs>85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HK Grotesk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Tally Roberts [nar25] (Staff)</dc:creator>
  <cp:lastModifiedBy>Tally Roberts [nar25] (Staff)</cp:lastModifiedBy>
  <cp:revision>1</cp:revision>
  <dcterms:created xsi:type="dcterms:W3CDTF">2022-11-15T09:47:03Z</dcterms:created>
  <dcterms:modified xsi:type="dcterms:W3CDTF">2022-11-15T12:27:55Z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2dfecbd-fc97-4e8a-a9cd-19ed496c406e_Enabled">
    <vt:lpwstr>true</vt:lpwstr>
  </property>
  <property fmtid="{D5CDD505-2E9C-101B-9397-08002B2CF9AE}" pid="3" name="MSIP_Label_f2dfecbd-fc97-4e8a-a9cd-19ed496c406e_SetDate">
    <vt:lpwstr>2022-11-15T12:27:55Z</vt:lpwstr>
  </property>
  <property fmtid="{D5CDD505-2E9C-101B-9397-08002B2CF9AE}" pid="4" name="MSIP_Label_f2dfecbd-fc97-4e8a-a9cd-19ed496c406e_Method">
    <vt:lpwstr>Standard</vt:lpwstr>
  </property>
  <property fmtid="{D5CDD505-2E9C-101B-9397-08002B2CF9AE}" pid="5" name="MSIP_Label_f2dfecbd-fc97-4e8a-a9cd-19ed496c406e_Name">
    <vt:lpwstr>defa4170-0d19-0005-0004-bc88714345d2</vt:lpwstr>
  </property>
  <property fmtid="{D5CDD505-2E9C-101B-9397-08002B2CF9AE}" pid="6" name="MSIP_Label_f2dfecbd-fc97-4e8a-a9cd-19ed496c406e_SiteId">
    <vt:lpwstr>d47b090e-3f5a-4ca0-84d0-9f89d269f175</vt:lpwstr>
  </property>
  <property fmtid="{D5CDD505-2E9C-101B-9397-08002B2CF9AE}" pid="7" name="MSIP_Label_f2dfecbd-fc97-4e8a-a9cd-19ed496c406e_ActionId">
    <vt:lpwstr>d8c15e89-eeae-4d71-9db7-ed5444b8ced0</vt:lpwstr>
  </property>
  <property fmtid="{D5CDD505-2E9C-101B-9397-08002B2CF9AE}" pid="8" name="MSIP_Label_f2dfecbd-fc97-4e8a-a9cd-19ed496c406e_ContentBits">
    <vt:lpwstr>0</vt:lpwstr>
  </property>
</Properties>
</file>