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64" r:id="rId4"/>
    <p:sldId id="265" r:id="rId5"/>
    <p:sldId id="266" r:id="rId6"/>
    <p:sldId id="258" r:id="rId7"/>
    <p:sldId id="267" r:id="rId8"/>
    <p:sldId id="259" r:id="rId9"/>
    <p:sldId id="268" r:id="rId10"/>
    <p:sldId id="269" r:id="rId11"/>
    <p:sldId id="260" r:id="rId12"/>
    <p:sldId id="27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84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14935ED7-8301-4B02-81DB-BC3A154A8974}"/>
    <pc:docChg chg="undo custSel modSld">
      <pc:chgData name="Tally Roberts [nar25] (Staff)" userId="98656feb-4347-4df3-85b3-eb8e3c41380a" providerId="ADAL" clId="{14935ED7-8301-4B02-81DB-BC3A154A8974}" dt="2022-11-07T15:23:06.720" v="17" actId="20577"/>
      <pc:docMkLst>
        <pc:docMk/>
      </pc:docMkLst>
      <pc:sldChg chg="modSp mod">
        <pc:chgData name="Tally Roberts [nar25] (Staff)" userId="98656feb-4347-4df3-85b3-eb8e3c41380a" providerId="ADAL" clId="{14935ED7-8301-4B02-81DB-BC3A154A8974}" dt="2022-11-07T15:23:06.720" v="17" actId="20577"/>
        <pc:sldMkLst>
          <pc:docMk/>
          <pc:sldMk cId="3936765590" sldId="263"/>
        </pc:sldMkLst>
        <pc:spChg chg="mod">
          <ac:chgData name="Tally Roberts [nar25] (Staff)" userId="98656feb-4347-4df3-85b3-eb8e3c41380a" providerId="ADAL" clId="{14935ED7-8301-4B02-81DB-BC3A154A8974}" dt="2022-11-07T15:23:06.720" v="17" actId="20577"/>
          <ac:spMkLst>
            <pc:docMk/>
            <pc:sldMk cId="3936765590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Circuits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D3AE2D-AC23-7AC0-9C40-32E6BF9C6FCD}"/>
              </a:ext>
            </a:extLst>
          </p:cNvPr>
          <p:cNvSpPr txBox="1"/>
          <p:nvPr/>
        </p:nvSpPr>
        <p:spPr>
          <a:xfrm>
            <a:off x="2009192" y="3668751"/>
            <a:ext cx="682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Advanced group: Week 2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94956"/>
            <a:ext cx="111011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Now, we want to introduce our sensors to the lights we created last week.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3 functions to read each sensor: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dirty="0" err="1">
                <a:latin typeface="HK Grotesk" panose="00000500000000000000" pitchFamily="50" charset="0"/>
              </a:rPr>
              <a:t>checkLightLevel</a:t>
            </a:r>
            <a:r>
              <a:rPr lang="en-GB" dirty="0">
                <a:latin typeface="HK Grotesk" panose="00000500000000000000" pitchFamily="50" charset="0"/>
              </a:rPr>
              <a:t>();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dirty="0" err="1">
                <a:latin typeface="HK Grotesk" panose="00000500000000000000" pitchFamily="50" charset="0"/>
              </a:rPr>
              <a:t>checkForMotion</a:t>
            </a:r>
            <a:r>
              <a:rPr lang="en-GB" dirty="0">
                <a:latin typeface="HK Grotesk" panose="00000500000000000000" pitchFamily="50" charset="0"/>
              </a:rPr>
              <a:t>();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dirty="0" err="1">
                <a:latin typeface="HK Grotesk" panose="00000500000000000000" pitchFamily="50" charset="0"/>
              </a:rPr>
              <a:t>checkForGas</a:t>
            </a:r>
            <a:r>
              <a:rPr lang="en-GB" dirty="0">
                <a:latin typeface="HK Grotesk" panose="00000500000000000000" pitchFamily="50" charset="0"/>
              </a:rPr>
              <a:t>();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an if statement to turn the bulbs on when it gets dark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an if statement to turn the LEDs on when there’s motion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an if statement to turn on the bulbs and flash the LEDs when there’s gas.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94956"/>
            <a:ext cx="111011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 program which will gradually increase the brightness of the bulbs when the sun sets (LDR value gets darker)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 program with two modes (day time and night time):</a:t>
            </a:r>
          </a:p>
          <a:p>
            <a:r>
              <a:rPr lang="en-GB" dirty="0">
                <a:latin typeface="HK Grotesk" panose="00000500000000000000" pitchFamily="50" charset="0"/>
              </a:rPr>
              <a:t>What kind of behaviours would you want to see from both?</a:t>
            </a:r>
          </a:p>
          <a:p>
            <a:r>
              <a:rPr lang="en-GB" dirty="0">
                <a:latin typeface="HK Grotesk" panose="00000500000000000000" pitchFamily="50" charset="0"/>
              </a:rPr>
              <a:t>	Do you want the lights to turn on with motion during the day?</a:t>
            </a:r>
          </a:p>
          <a:p>
            <a:r>
              <a:rPr lang="en-GB" dirty="0">
                <a:latin typeface="HK Grotesk" panose="00000500000000000000" pitchFamily="50" charset="0"/>
              </a:rPr>
              <a:t>	In an alarm system, do you want lights to flash when someone hasn’t left home?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Make these changes in your code, so that it acts like a ‘smarter</a:t>
            </a:r>
            <a:r>
              <a:rPr lang="en-GB">
                <a:latin typeface="HK Grotesk" panose="00000500000000000000" pitchFamily="50" charset="0"/>
              </a:rPr>
              <a:t>’ home.</a:t>
            </a:r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51793"/>
            <a:ext cx="11101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Extension challenge</a:t>
            </a:r>
          </a:p>
        </p:txBody>
      </p:sp>
    </p:spTree>
    <p:extLst>
      <p:ext uri="{BB962C8B-B14F-4D97-AF65-F5344CB8AC3E}">
        <p14:creationId xmlns:p14="http://schemas.microsoft.com/office/powerpoint/2010/main" val="88277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78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Let’s wire up a house!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Smart home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Interconnected sensors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Google home/Alexa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Multipurpose buttons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Aims: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56EEAF-6FD8-F6A3-205D-955DBAFA1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5" y="1158662"/>
            <a:ext cx="7840612" cy="39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1 – Arduino, battery, breadboard and lights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2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3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4 – LDR, motion sensor, gas sensor /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5 –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6 – Door lock servo, keypad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The plan:</a:t>
            </a:r>
          </a:p>
        </p:txBody>
      </p:sp>
    </p:spTree>
    <p:extLst>
      <p:ext uri="{BB962C8B-B14F-4D97-AF65-F5344CB8AC3E}">
        <p14:creationId xmlns:p14="http://schemas.microsoft.com/office/powerpoint/2010/main" val="23283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Use functions as much as possible, much easier and tidier to work with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Try to keep the virtual wires as tidy as possible, and </a:t>
            </a:r>
            <a:r>
              <a:rPr lang="en-US" sz="2400" dirty="0" err="1">
                <a:latin typeface="HK Grotesk" panose="00000500000000000000" pitchFamily="50" charset="0"/>
              </a:rPr>
              <a:t>colour</a:t>
            </a:r>
            <a:r>
              <a:rPr lang="en-US" sz="2400" dirty="0">
                <a:latin typeface="HK Grotesk" panose="00000500000000000000" pitchFamily="50" charset="0"/>
              </a:rPr>
              <a:t> code them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Test as </a:t>
            </a:r>
            <a:r>
              <a:rPr lang="en-US" sz="2400">
                <a:latin typeface="HK Grotesk" panose="00000500000000000000" pitchFamily="50" charset="0"/>
                <a:sym typeface="Wingdings" panose="05000000000000000000" pitchFamily="2" charset="2"/>
              </a:rPr>
              <a:t>much of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the code and circuit as possible – use the serial monitor and </a:t>
            </a:r>
            <a:r>
              <a:rPr lang="en-US" sz="2400" dirty="0" err="1">
                <a:latin typeface="HK Grotesk" panose="00000500000000000000" pitchFamily="50" charset="0"/>
                <a:sym typeface="Wingdings" panose="05000000000000000000" pitchFamily="2" charset="2"/>
              </a:rPr>
              <a:t>Serial.print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()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Ask questions if you’re stuck 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Tips:</a:t>
            </a:r>
          </a:p>
        </p:txBody>
      </p:sp>
    </p:spTree>
    <p:extLst>
      <p:ext uri="{BB962C8B-B14F-4D97-AF65-F5344CB8AC3E}">
        <p14:creationId xmlns:p14="http://schemas.microsoft.com/office/powerpoint/2010/main" val="4069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Add the following components to your circuit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9 volt battery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Arduino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Bread board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LDR (photoresistor)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Motion sensor (PIR sensor)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Gas sensor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EAA539-F1E9-F61A-A34A-88B3A60C9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171" y="1046451"/>
            <a:ext cx="971550" cy="10191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589893-1AB9-D1F0-3F4F-40AAE566F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765" y="2151351"/>
            <a:ext cx="952500" cy="1123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FC656A0-2697-98BB-14BB-3F62DDB0E2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0721" y="1046451"/>
            <a:ext cx="847725" cy="110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ACA77B-FB1E-F347-C970-168FAE125C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5821" y="2178805"/>
            <a:ext cx="3733944" cy="296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0" y="192395"/>
            <a:ext cx="901766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LDR to the breadboard – connect the left leg to pin A1 on the Arduino and the right leg to ground.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 Next, add the motion sensor (PIR sensor) – connect the left leg to pin 2 on the Arduino, the middle leg to 5V power and the right leg to ground.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Finally, add the gas sensor – hover over the pins of the gas sensor to bring up the pin names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pins B1, H2 and B2 to 5V power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Terminal 1 to a 4 kilo-ohm resistor and connect the other end to ground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pin H1 to ground and gas sensor pin A2 to Arduino pin A0.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6C7E5E-59BF-91A0-ECDD-946F25223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9205" y="237440"/>
            <a:ext cx="1257300" cy="1838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E9788A-4B91-03B0-291D-73F00AF2E3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2359" y="2241412"/>
            <a:ext cx="1504950" cy="1895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B8907E-2C0B-2B42-DE2E-68BFAAD286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9205" y="4136887"/>
            <a:ext cx="1448098" cy="255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1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Let’s begin programming…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Make sure you are using the text editor (not blocks) – Arduino C is a lot more flexible than blocks.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Define all the INPUTs for the LDR (photoresistor), motion sensor and gas sensor, using the pins on the bronze challenge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For the LDR, you will need to use: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	</a:t>
            </a:r>
            <a:r>
              <a:rPr lang="en-GB" sz="2400" dirty="0" err="1">
                <a:latin typeface="HK Grotesk" panose="00000500000000000000" pitchFamily="50" charset="0"/>
              </a:rPr>
              <a:t>pinMode</a:t>
            </a:r>
            <a:r>
              <a:rPr lang="en-GB" sz="2400" dirty="0">
                <a:latin typeface="HK Grotesk" panose="00000500000000000000" pitchFamily="50" charset="0"/>
              </a:rPr>
              <a:t>(</a:t>
            </a:r>
            <a:r>
              <a:rPr lang="en-GB" sz="2400" dirty="0" err="1">
                <a:latin typeface="HK Grotesk" panose="00000500000000000000" pitchFamily="50" charset="0"/>
              </a:rPr>
              <a:t>ldrPin</a:t>
            </a:r>
            <a:r>
              <a:rPr lang="en-GB" sz="2400" dirty="0">
                <a:latin typeface="HK Grotesk" panose="00000500000000000000" pitchFamily="50" charset="0"/>
              </a:rPr>
              <a:t>, INPUT_PULLUP)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Where </a:t>
            </a:r>
            <a:r>
              <a:rPr lang="en-GB" sz="2400" dirty="0" err="1">
                <a:latin typeface="HK Grotesk" panose="00000500000000000000" pitchFamily="50" charset="0"/>
              </a:rPr>
              <a:t>ldrPin</a:t>
            </a:r>
            <a:r>
              <a:rPr lang="en-GB" sz="2400" dirty="0">
                <a:latin typeface="HK Grotesk" panose="00000500000000000000" pitchFamily="50" charset="0"/>
              </a:rPr>
              <a:t> is the name of your variable or pin number for </a:t>
            </a:r>
            <a:r>
              <a:rPr lang="en-GB" sz="2400">
                <a:latin typeface="HK Grotesk" panose="00000500000000000000" pitchFamily="50" charset="0"/>
              </a:rPr>
              <a:t>the LDR</a:t>
            </a: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An LDR is an analogue component – it returns a different resistance depending on how much light is detected. The Arduino knows how to convert this to a voltage using: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	</a:t>
            </a:r>
            <a:r>
              <a:rPr lang="en-GB" sz="2400" dirty="0" err="1">
                <a:latin typeface="HK Grotesk" panose="00000500000000000000" pitchFamily="50" charset="0"/>
              </a:rPr>
              <a:t>analogRead</a:t>
            </a:r>
            <a:r>
              <a:rPr lang="en-GB" sz="2400" dirty="0">
                <a:latin typeface="HK Grotesk" panose="00000500000000000000" pitchFamily="50" charset="0"/>
              </a:rPr>
              <a:t>(pin name);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Save the value coming from the LDR sensor to a variable and print it to the serial monitor.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(Remember to add </a:t>
            </a:r>
            <a:r>
              <a:rPr lang="en-GB" sz="2400" dirty="0" err="1">
                <a:latin typeface="HK Grotesk" panose="00000500000000000000" pitchFamily="50" charset="0"/>
              </a:rPr>
              <a:t>Serial.begin</a:t>
            </a:r>
            <a:r>
              <a:rPr lang="en-GB" sz="2400" dirty="0">
                <a:latin typeface="HK Grotesk" panose="00000500000000000000" pitchFamily="50" charset="0"/>
              </a:rPr>
              <a:t>(9600); to the setup function!)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2185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The gas sensor is another </a:t>
            </a:r>
            <a:r>
              <a:rPr lang="en-GB" sz="2400" dirty="0" err="1">
                <a:latin typeface="HK Grotesk" panose="00000500000000000000" pitchFamily="50" charset="0"/>
              </a:rPr>
              <a:t>analog</a:t>
            </a:r>
            <a:r>
              <a:rPr lang="en-GB" sz="2400" dirty="0">
                <a:latin typeface="HK Grotesk" panose="00000500000000000000" pitchFamily="50" charset="0"/>
              </a:rPr>
              <a:t> device which detects carbon monoxide and carbon dioxide. The Arduino knows how to read the </a:t>
            </a:r>
            <a:r>
              <a:rPr lang="en-GB" sz="2400" dirty="0" err="1">
                <a:latin typeface="HK Grotesk" panose="00000500000000000000" pitchFamily="50" charset="0"/>
              </a:rPr>
              <a:t>analog</a:t>
            </a:r>
            <a:r>
              <a:rPr lang="en-GB" sz="2400" dirty="0">
                <a:latin typeface="HK Grotesk" panose="00000500000000000000" pitchFamily="50" charset="0"/>
              </a:rPr>
              <a:t> device using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	</a:t>
            </a:r>
            <a:r>
              <a:rPr lang="en-GB" sz="2400" dirty="0" err="1">
                <a:latin typeface="HK Grotesk" panose="00000500000000000000" pitchFamily="50" charset="0"/>
              </a:rPr>
              <a:t>analogRead</a:t>
            </a:r>
            <a:r>
              <a:rPr lang="en-GB" sz="2400" dirty="0">
                <a:latin typeface="HK Grotesk" panose="00000500000000000000" pitchFamily="50" charset="0"/>
              </a:rPr>
              <a:t>(pin number);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Save the value coming from the gas sensor to a variable and print it to the serial monitor.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484983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699</Words>
  <Application>Microsoft Macintosh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HK Grotesk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13</cp:revision>
  <dcterms:created xsi:type="dcterms:W3CDTF">2022-11-07T14:27:44Z</dcterms:created>
  <dcterms:modified xsi:type="dcterms:W3CDTF">2023-12-13T16:53:41Z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2022-11-07T15:21:05Z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17266f81-edfb-4598-ab79-c460d6a079a5</vt:lpwstr>
  </property>
  <property fmtid="{D5CDD505-2E9C-101B-9397-08002B2CF9AE}" pid="8" name="MSIP_Label_f2dfecbd-fc97-4e8a-a9cd-19ed496c406e_ContentBits">
    <vt:lpwstr>0</vt:lpwstr>
  </property>
</Properties>
</file>