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sldIdLst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lly Roberts [nar25] (Staff)" userId="98656feb-4347-4df3-85b3-eb8e3c41380a" providerId="ADAL" clId="{14935ED7-8301-4B02-81DB-BC3A154A8974}"/>
    <pc:docChg chg="undo custSel modSld">
      <pc:chgData name="Tally Roberts [nar25] (Staff)" userId="98656feb-4347-4df3-85b3-eb8e3c41380a" providerId="ADAL" clId="{14935ED7-8301-4B02-81DB-BC3A154A8974}" dt="2022-11-07T15:23:06.720" v="17" actId="20577"/>
      <pc:docMkLst>
        <pc:docMk/>
      </pc:docMkLst>
      <pc:sldChg chg="modSp mod">
        <pc:chgData name="Tally Roberts [nar25] (Staff)" userId="98656feb-4347-4df3-85b3-eb8e3c41380a" providerId="ADAL" clId="{14935ED7-8301-4B02-81DB-BC3A154A8974}" dt="2022-11-07T15:23:06.720" v="17" actId="20577"/>
        <pc:sldMkLst>
          <pc:docMk/>
          <pc:sldMk cId="3936765590" sldId="263"/>
        </pc:sldMkLst>
        <pc:spChg chg="mod">
          <ac:chgData name="Tally Roberts [nar25] (Staff)" userId="98656feb-4347-4df3-85b3-eb8e3c41380a" providerId="ADAL" clId="{14935ED7-8301-4B02-81DB-BC3A154A8974}" dt="2022-11-07T15:23:06.720" v="17" actId="20577"/>
          <ac:spMkLst>
            <pc:docMk/>
            <pc:sldMk cId="3936765590" sldId="263"/>
            <ac:spMk id="8" creationId="{708026D4-B3C5-4955-9FCB-98CA714301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901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C540CA-5858-4B6D-80A4-D0F3B857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15FFC-0D0D-402E-BB27-D1F0AE490D07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089D5A-467D-4FA2-8EE1-467E41A0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1441B-AAA4-4EC9-A9EC-8DB2336D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86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94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49071-C396-4474-B076-5CAF9752C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37CEB1-822D-4B5C-BD2C-2031F6B68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C264C-E100-4FF5-AF36-C578E9E7C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5FFC-0D0D-402E-BB27-D1F0AE490D07}" type="datetimeFigureOut">
              <a:rPr lang="en-GB" smtClean="0"/>
              <a:t>07/11/2022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B23DD-49AC-4C67-92B5-9E0CD0EAC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5AAE4-141E-4C19-B46A-77A40CCCDD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1848-7F7B-45CF-8A99-FC7F35968F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61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Intro to Circuits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43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2D4840D5-4753-69D4-6CEE-447A1FB67720}"/>
              </a:ext>
            </a:extLst>
          </p:cNvPr>
          <p:cNvGrpSpPr/>
          <p:nvPr/>
        </p:nvGrpSpPr>
        <p:grpSpPr>
          <a:xfrm>
            <a:off x="5084958" y="1247471"/>
            <a:ext cx="5425929" cy="4034214"/>
            <a:chOff x="5084958" y="1247471"/>
            <a:chExt cx="5425929" cy="403421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850D979-45CD-1FD7-36AF-2888980526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84958" y="1247471"/>
              <a:ext cx="5425929" cy="4034214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162B08E-1C74-89BA-CF05-E75719D06DF4}"/>
                </a:ext>
              </a:extLst>
            </p:cNvPr>
            <p:cNvSpPr txBox="1"/>
            <p:nvPr/>
          </p:nvSpPr>
          <p:spPr>
            <a:xfrm>
              <a:off x="6411038" y="1314705"/>
              <a:ext cx="111064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800" b="1" dirty="0"/>
                <a:t>+ 1.5V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8AE2E05-D21E-69AE-93B1-E4048899AB16}"/>
                </a:ext>
              </a:extLst>
            </p:cNvPr>
            <p:cNvSpPr txBox="1"/>
            <p:nvPr/>
          </p:nvSpPr>
          <p:spPr>
            <a:xfrm>
              <a:off x="8244754" y="1314705"/>
              <a:ext cx="111064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GB" sz="2800" b="1" dirty="0"/>
                <a:t>+ 1.5V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4A32A78-E1AA-BA4F-288D-80915E7F322F}"/>
                </a:ext>
              </a:extLst>
            </p:cNvPr>
            <p:cNvSpPr txBox="1"/>
            <p:nvPr/>
          </p:nvSpPr>
          <p:spPr>
            <a:xfrm>
              <a:off x="5777060" y="3989665"/>
              <a:ext cx="111064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800" b="1" dirty="0"/>
                <a:t>1 k</a:t>
              </a:r>
              <a:r>
                <a:rPr lang="el-GR" sz="2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Ω</a:t>
              </a:r>
              <a:endParaRPr lang="en-GB" sz="2800" b="1" dirty="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69960EA8-5891-633A-2ECF-34E77E213B86}"/>
                </a:ext>
              </a:extLst>
            </p:cNvPr>
            <p:cNvSpPr/>
            <p:nvPr/>
          </p:nvSpPr>
          <p:spPr>
            <a:xfrm>
              <a:off x="7816645" y="4395019"/>
              <a:ext cx="766916" cy="727587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92395"/>
            <a:ext cx="111011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Recreate this circuit in </a:t>
            </a:r>
            <a:r>
              <a:rPr lang="en-GB" sz="2400" dirty="0" err="1">
                <a:latin typeface="HK Grotesk" panose="00000500000000000000" pitchFamily="50" charset="0"/>
              </a:rPr>
              <a:t>TinkerCAD</a:t>
            </a:r>
            <a:r>
              <a:rPr lang="en-GB" sz="2400" dirty="0">
                <a:latin typeface="HK Grotesk" panose="00000500000000000000" pitchFamily="50" charset="0"/>
              </a:rPr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BB964D">
              <a:alpha val="75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BRONZE Challenge:</a:t>
            </a:r>
          </a:p>
        </p:txBody>
      </p:sp>
    </p:spTree>
    <p:extLst>
      <p:ext uri="{BB962C8B-B14F-4D97-AF65-F5344CB8AC3E}">
        <p14:creationId xmlns:p14="http://schemas.microsoft.com/office/powerpoint/2010/main" val="2118796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Recreate this circuit in </a:t>
            </a:r>
            <a:r>
              <a:rPr lang="en-GB" sz="2400" dirty="0" err="1">
                <a:latin typeface="HK Grotesk" panose="00000500000000000000" pitchFamily="50" charset="0"/>
              </a:rPr>
              <a:t>TinkerCAD</a:t>
            </a:r>
            <a:r>
              <a:rPr lang="en-GB" sz="2400" dirty="0">
                <a:latin typeface="HK Grotesk" panose="00000500000000000000" pitchFamily="50" charset="0"/>
              </a:rPr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chemeClr val="bg1">
              <a:lumMod val="75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SILVER Challenge: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B50059-DC13-2097-3764-B52B2FD5A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455" y="1014717"/>
            <a:ext cx="6192114" cy="4277322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EE8CCC5E-AE0F-C15E-7C98-9C67F9B12A91}"/>
              </a:ext>
            </a:extLst>
          </p:cNvPr>
          <p:cNvSpPr/>
          <p:nvPr/>
        </p:nvSpPr>
        <p:spPr>
          <a:xfrm>
            <a:off x="10520515" y="2772697"/>
            <a:ext cx="471949" cy="452284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6BC6CE-86CC-0874-3744-482BE46BB3E5}"/>
              </a:ext>
            </a:extLst>
          </p:cNvPr>
          <p:cNvSpPr txBox="1"/>
          <p:nvPr/>
        </p:nvSpPr>
        <p:spPr>
          <a:xfrm>
            <a:off x="5580415" y="2543935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1 k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E34759-D99D-5961-66B3-87918C1E424F}"/>
              </a:ext>
            </a:extLst>
          </p:cNvPr>
          <p:cNvSpPr txBox="1"/>
          <p:nvPr/>
        </p:nvSpPr>
        <p:spPr>
          <a:xfrm>
            <a:off x="8189480" y="3701684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B7841F-1A4F-1B2D-A975-D6DC9F19FC7F}"/>
              </a:ext>
            </a:extLst>
          </p:cNvPr>
          <p:cNvSpPr txBox="1"/>
          <p:nvPr/>
        </p:nvSpPr>
        <p:spPr>
          <a:xfrm>
            <a:off x="8194831" y="1151788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+ 3V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5CB483-C5D8-749E-3E13-5CC745CF1B2E}"/>
              </a:ext>
            </a:extLst>
          </p:cNvPr>
          <p:cNvSpPr txBox="1"/>
          <p:nvPr/>
        </p:nvSpPr>
        <p:spPr>
          <a:xfrm>
            <a:off x="545431" y="3758890"/>
            <a:ext cx="4695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HK Grotesk" panose="00000500000000000000" pitchFamily="50" charset="0"/>
              </a:rPr>
              <a:t>What happens to the brightness of the LED when the light level is changed in the simulation?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662C692-3147-21F6-4233-CACB02C23E31}"/>
              </a:ext>
            </a:extLst>
          </p:cNvPr>
          <p:cNvSpPr txBox="1"/>
          <p:nvPr/>
        </p:nvSpPr>
        <p:spPr>
          <a:xfrm>
            <a:off x="5878465" y="4934252"/>
            <a:ext cx="53440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An LDR is the same thing as a photoresistor</a:t>
            </a:r>
          </a:p>
        </p:txBody>
      </p:sp>
    </p:spTree>
    <p:extLst>
      <p:ext uri="{BB962C8B-B14F-4D97-AF65-F5344CB8AC3E}">
        <p14:creationId xmlns:p14="http://schemas.microsoft.com/office/powerpoint/2010/main" val="1087301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79585" y="165647"/>
            <a:ext cx="1110113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dirty="0">
                <a:latin typeface="HK Grotesk" panose="00000500000000000000" pitchFamily="50" charset="0"/>
              </a:rPr>
              <a:t>Recreate this circuit in </a:t>
            </a:r>
            <a:r>
              <a:rPr lang="en-GB" sz="2400" dirty="0" err="1">
                <a:latin typeface="HK Grotesk" panose="00000500000000000000" pitchFamily="50" charset="0"/>
              </a:rPr>
              <a:t>TinkerCAD</a:t>
            </a:r>
            <a:r>
              <a:rPr lang="en-GB" sz="2400" dirty="0">
                <a:latin typeface="HK Grotesk" panose="00000500000000000000" pitchFamily="50" charset="0"/>
              </a:rPr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FFD040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HK Grotesk"/>
              </a:rPr>
              <a:t>GOLD Challenge: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22DFA08-353D-34F7-E3F1-47F52B73253F}"/>
              </a:ext>
            </a:extLst>
          </p:cNvPr>
          <p:cNvGrpSpPr/>
          <p:nvPr/>
        </p:nvGrpSpPr>
        <p:grpSpPr>
          <a:xfrm>
            <a:off x="7261337" y="1112949"/>
            <a:ext cx="2961757" cy="1490938"/>
            <a:chOff x="4360821" y="3854245"/>
            <a:chExt cx="2961757" cy="149093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A38A45A-4F68-1842-0140-259A65367250}"/>
                </a:ext>
              </a:extLst>
            </p:cNvPr>
            <p:cNvSpPr/>
            <p:nvPr/>
          </p:nvSpPr>
          <p:spPr>
            <a:xfrm>
              <a:off x="4360821" y="3854245"/>
              <a:ext cx="2961757" cy="109875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>
                  <a:solidFill>
                    <a:schemeClr val="tx1"/>
                  </a:solidFill>
                </a:rPr>
                <a:t>BBC Micro:Bit</a:t>
              </a:r>
            </a:p>
            <a:p>
              <a:pPr algn="ctr"/>
              <a:endParaRPr lang="en-GB" dirty="0"/>
            </a:p>
            <a:p>
              <a:r>
                <a:rPr lang="en-GB" dirty="0">
                  <a:solidFill>
                    <a:schemeClr val="tx1"/>
                  </a:solidFill>
                </a:rPr>
                <a:t>  1         2          3        3V    GND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C87CC0D-4C55-B322-AD9F-BB2CC2338DD2}"/>
                </a:ext>
              </a:extLst>
            </p:cNvPr>
            <p:cNvCxnSpPr/>
            <p:nvPr/>
          </p:nvCxnSpPr>
          <p:spPr>
            <a:xfrm>
              <a:off x="4572000" y="4953000"/>
              <a:ext cx="0" cy="3921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30E5BA9-1F3D-3D63-B09A-1A95FB9CAD04}"/>
                </a:ext>
              </a:extLst>
            </p:cNvPr>
            <p:cNvCxnSpPr/>
            <p:nvPr/>
          </p:nvCxnSpPr>
          <p:spPr>
            <a:xfrm>
              <a:off x="5200036" y="4952999"/>
              <a:ext cx="0" cy="3921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4E160EA-2601-6242-6010-00589BE1D51F}"/>
                </a:ext>
              </a:extLst>
            </p:cNvPr>
            <p:cNvCxnSpPr/>
            <p:nvPr/>
          </p:nvCxnSpPr>
          <p:spPr>
            <a:xfrm>
              <a:off x="5828072" y="4945070"/>
              <a:ext cx="0" cy="3921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9BC8C1-CDD9-7A49-4FFC-F15D7E139B91}"/>
                </a:ext>
              </a:extLst>
            </p:cNvPr>
            <p:cNvCxnSpPr/>
            <p:nvPr/>
          </p:nvCxnSpPr>
          <p:spPr>
            <a:xfrm>
              <a:off x="6456108" y="4952999"/>
              <a:ext cx="0" cy="3921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E37EAC6-78FB-1660-FFBE-66DE5518BB0E}"/>
                </a:ext>
              </a:extLst>
            </p:cNvPr>
            <p:cNvCxnSpPr/>
            <p:nvPr/>
          </p:nvCxnSpPr>
          <p:spPr>
            <a:xfrm>
              <a:off x="7084143" y="4952999"/>
              <a:ext cx="0" cy="39218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8ED4DCB7-63FB-B1DD-0741-EE07AEB8C9D1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10279723" y="4281899"/>
            <a:ext cx="748236" cy="728685"/>
            <a:chOff x="2841523" y="2621526"/>
            <a:chExt cx="1740309" cy="1694835"/>
          </a:xfrm>
        </p:grpSpPr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4BBAADC8-457B-3C84-E7DF-FB719C335FE2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82A8DCF-6510-BD67-705D-9CA866910CA1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54CE1A00-C50A-D090-0112-1674341EC562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39E4E87-9716-A786-FEA3-2685C60E7E12}"/>
                </a:ext>
              </a:extLst>
            </p:cNvPr>
            <p:cNvCxnSpPr>
              <a:cxnSpLocks/>
              <a:stCxn id="30" idx="0"/>
              <a:endCxn id="30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1B0C58BA-D309-C971-2C43-43F4C62AFB4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ECA7842A-4708-F54B-10D8-312F0B1B934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F8ACF28-163D-3EBA-6DF9-DAADEAE9AC23}"/>
              </a:ext>
            </a:extLst>
          </p:cNvPr>
          <p:cNvGrpSpPr>
            <a:grpSpLocks noChangeAspect="1"/>
          </p:cNvGrpSpPr>
          <p:nvPr/>
        </p:nvGrpSpPr>
        <p:grpSpPr>
          <a:xfrm rot="5400000">
            <a:off x="7250640" y="3645131"/>
            <a:ext cx="748236" cy="728685"/>
            <a:chOff x="2841523" y="2621526"/>
            <a:chExt cx="1740309" cy="1694835"/>
          </a:xfrm>
        </p:grpSpPr>
        <p:sp>
          <p:nvSpPr>
            <p:cNvPr id="51" name="Isosceles Triangle 50">
              <a:extLst>
                <a:ext uri="{FF2B5EF4-FFF2-40B4-BE49-F238E27FC236}">
                  <a16:creationId xmlns:a16="http://schemas.microsoft.com/office/drawing/2014/main" id="{85D95E51-3BC0-FB1E-896E-78638CAB3F03}"/>
                </a:ext>
              </a:extLst>
            </p:cNvPr>
            <p:cNvSpPr>
              <a:spLocks/>
            </p:cNvSpPr>
            <p:nvPr/>
          </p:nvSpPr>
          <p:spPr>
            <a:xfrm>
              <a:off x="3362632" y="3244645"/>
              <a:ext cx="1012723" cy="796413"/>
            </a:xfrm>
            <a:prstGeom prst="triangl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08D2CE6-F2DB-B7E6-712D-CFDEA1392652}"/>
                </a:ext>
              </a:extLst>
            </p:cNvPr>
            <p:cNvCxnSpPr>
              <a:cxnSpLocks/>
            </p:cNvCxnSpPr>
            <p:nvPr/>
          </p:nvCxnSpPr>
          <p:spPr>
            <a:xfrm>
              <a:off x="3352800" y="3234813"/>
              <a:ext cx="101272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9134C36-6D39-FC7F-5D5D-6CC32BC1CF42}"/>
                </a:ext>
              </a:extLst>
            </p:cNvPr>
            <p:cNvSpPr>
              <a:spLocks/>
            </p:cNvSpPr>
            <p:nvPr/>
          </p:nvSpPr>
          <p:spPr>
            <a:xfrm>
              <a:off x="3146322" y="2969341"/>
              <a:ext cx="1435510" cy="13470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68D2BDA6-9BD9-5F88-CBA3-DEC35FE701D0}"/>
                </a:ext>
              </a:extLst>
            </p:cNvPr>
            <p:cNvCxnSpPr>
              <a:cxnSpLocks/>
              <a:stCxn id="63" idx="0"/>
              <a:endCxn id="63" idx="4"/>
            </p:cNvCxnSpPr>
            <p:nvPr/>
          </p:nvCxnSpPr>
          <p:spPr>
            <a:xfrm>
              <a:off x="3864077" y="2969341"/>
              <a:ext cx="0" cy="13470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179B2C02-CA40-A9FE-8074-B2F5CC90EEC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46322" y="2621526"/>
              <a:ext cx="479321" cy="5545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DBD99F8D-1F9E-C3F3-ECFC-8C1A9D44DC7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41523" y="2825305"/>
              <a:ext cx="479321" cy="5545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E77E21E6-184D-6EE9-F9B1-65B5C7A50F3D}"/>
              </a:ext>
            </a:extLst>
          </p:cNvPr>
          <p:cNvSpPr/>
          <p:nvPr/>
        </p:nvSpPr>
        <p:spPr>
          <a:xfrm rot="5400000">
            <a:off x="5477374" y="3216254"/>
            <a:ext cx="923638" cy="31361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AB6F086-B3C7-494F-F4D9-D0138FACB61A}"/>
              </a:ext>
            </a:extLst>
          </p:cNvPr>
          <p:cNvSpPr/>
          <p:nvPr/>
        </p:nvSpPr>
        <p:spPr>
          <a:xfrm rot="5400000">
            <a:off x="8895210" y="3240778"/>
            <a:ext cx="923638" cy="31361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C95F26D3-7B44-082F-8CE9-61F1D6794D81}"/>
              </a:ext>
            </a:extLst>
          </p:cNvPr>
          <p:cNvCxnSpPr/>
          <p:nvPr/>
        </p:nvCxnSpPr>
        <p:spPr>
          <a:xfrm flipH="1">
            <a:off x="5951823" y="2595957"/>
            <a:ext cx="1520693" cy="74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EDD32AB5-A3C4-E15F-5879-7419357E0736}"/>
              </a:ext>
            </a:extLst>
          </p:cNvPr>
          <p:cNvCxnSpPr>
            <a:cxnSpLocks/>
            <a:stCxn id="84" idx="1"/>
          </p:cNvCxnSpPr>
          <p:nvPr/>
        </p:nvCxnSpPr>
        <p:spPr>
          <a:xfrm flipV="1">
            <a:off x="5939193" y="2594455"/>
            <a:ext cx="0" cy="3167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324C6E0A-7ABC-5113-3828-E526A3020635}"/>
              </a:ext>
            </a:extLst>
          </p:cNvPr>
          <p:cNvCxnSpPr>
            <a:cxnSpLocks/>
          </p:cNvCxnSpPr>
          <p:nvPr/>
        </p:nvCxnSpPr>
        <p:spPr>
          <a:xfrm flipV="1">
            <a:off x="5939193" y="3834880"/>
            <a:ext cx="0" cy="23800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4560C3C0-FC16-F01B-9C67-8366CF0A70A1}"/>
              </a:ext>
            </a:extLst>
          </p:cNvPr>
          <p:cNvCxnSpPr>
            <a:cxnSpLocks/>
            <a:stCxn id="63" idx="4"/>
          </p:cNvCxnSpPr>
          <p:nvPr/>
        </p:nvCxnSpPr>
        <p:spPr>
          <a:xfrm flipH="1" flipV="1">
            <a:off x="5951823" y="4072883"/>
            <a:ext cx="1308593" cy="21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F1341B10-89F1-7A36-3337-FD2DC9C13AD4}"/>
              </a:ext>
            </a:extLst>
          </p:cNvPr>
          <p:cNvCxnSpPr>
            <a:cxnSpLocks/>
          </p:cNvCxnSpPr>
          <p:nvPr/>
        </p:nvCxnSpPr>
        <p:spPr>
          <a:xfrm flipH="1">
            <a:off x="7852188" y="4063647"/>
            <a:ext cx="2132471" cy="54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345B9C04-23EF-1CD0-DEEC-6A713E67B9C0}"/>
              </a:ext>
            </a:extLst>
          </p:cNvPr>
          <p:cNvCxnSpPr>
            <a:cxnSpLocks/>
          </p:cNvCxnSpPr>
          <p:nvPr/>
        </p:nvCxnSpPr>
        <p:spPr>
          <a:xfrm flipV="1">
            <a:off x="9984659" y="2551708"/>
            <a:ext cx="0" cy="15119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11976B8A-9CFA-AB9A-1840-3F31594F307C}"/>
              </a:ext>
            </a:extLst>
          </p:cNvPr>
          <p:cNvCxnSpPr>
            <a:cxnSpLocks/>
            <a:stCxn id="85" idx="1"/>
          </p:cNvCxnSpPr>
          <p:nvPr/>
        </p:nvCxnSpPr>
        <p:spPr>
          <a:xfrm flipH="1" flipV="1">
            <a:off x="9356624" y="2551708"/>
            <a:ext cx="405" cy="3840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CF780368-FE63-DA5F-ACAA-6CF8478E79EC}"/>
              </a:ext>
            </a:extLst>
          </p:cNvPr>
          <p:cNvCxnSpPr>
            <a:cxnSpLocks/>
          </p:cNvCxnSpPr>
          <p:nvPr/>
        </p:nvCxnSpPr>
        <p:spPr>
          <a:xfrm flipV="1">
            <a:off x="9356194" y="3841437"/>
            <a:ext cx="0" cy="8682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92D3AFC9-0577-A904-9942-F9F3502FC6A2}"/>
              </a:ext>
            </a:extLst>
          </p:cNvPr>
          <p:cNvCxnSpPr>
            <a:cxnSpLocks/>
            <a:endCxn id="30" idx="4"/>
          </p:cNvCxnSpPr>
          <p:nvPr/>
        </p:nvCxnSpPr>
        <p:spPr>
          <a:xfrm>
            <a:off x="9356194" y="4709651"/>
            <a:ext cx="933305" cy="211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780B9633-2236-FD15-8317-C31095FAF4D5}"/>
              </a:ext>
            </a:extLst>
          </p:cNvPr>
          <p:cNvCxnSpPr>
            <a:cxnSpLocks/>
          </p:cNvCxnSpPr>
          <p:nvPr/>
        </p:nvCxnSpPr>
        <p:spPr>
          <a:xfrm flipV="1">
            <a:off x="10860201" y="4700415"/>
            <a:ext cx="362601" cy="633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D99BDB49-E398-B384-2F79-C70A55FA44C6}"/>
              </a:ext>
            </a:extLst>
          </p:cNvPr>
          <p:cNvCxnSpPr>
            <a:cxnSpLocks/>
          </p:cNvCxnSpPr>
          <p:nvPr/>
        </p:nvCxnSpPr>
        <p:spPr>
          <a:xfrm flipV="1">
            <a:off x="11222802" y="2582743"/>
            <a:ext cx="0" cy="212710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1CAE2B3F-9F30-5930-9009-FF03D38CD934}"/>
              </a:ext>
            </a:extLst>
          </p:cNvPr>
          <p:cNvCxnSpPr>
            <a:cxnSpLocks/>
          </p:cNvCxnSpPr>
          <p:nvPr/>
        </p:nvCxnSpPr>
        <p:spPr>
          <a:xfrm flipV="1">
            <a:off x="9975537" y="2582743"/>
            <a:ext cx="1247265" cy="1074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>
            <a:extLst>
              <a:ext uri="{FF2B5EF4-FFF2-40B4-BE49-F238E27FC236}">
                <a16:creationId xmlns:a16="http://schemas.microsoft.com/office/drawing/2014/main" id="{423468DB-DEE3-1650-B1F6-6F6FC397D117}"/>
              </a:ext>
            </a:extLst>
          </p:cNvPr>
          <p:cNvSpPr txBox="1"/>
          <p:nvPr/>
        </p:nvSpPr>
        <p:spPr>
          <a:xfrm>
            <a:off x="545431" y="3758890"/>
            <a:ext cx="46951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HK Grotesk" panose="00000500000000000000" pitchFamily="50" charset="0"/>
              </a:rPr>
              <a:t>Which LED is programmable? Can you program it to turn on and off using the </a:t>
            </a:r>
            <a:r>
              <a:rPr lang="en-GB" dirty="0" err="1">
                <a:solidFill>
                  <a:srgbClr val="C00000"/>
                </a:solidFill>
                <a:latin typeface="HK Grotesk" panose="00000500000000000000" pitchFamily="50" charset="0"/>
              </a:rPr>
              <a:t>Micro:Bit’s</a:t>
            </a:r>
            <a:r>
              <a:rPr lang="en-GB" dirty="0">
                <a:solidFill>
                  <a:srgbClr val="C00000"/>
                </a:solidFill>
                <a:latin typeface="HK Grotesk" panose="00000500000000000000" pitchFamily="50" charset="0"/>
              </a:rPr>
              <a:t> A button?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EB1012D-5EAF-DBBE-925B-56275E4DD093}"/>
              </a:ext>
            </a:extLst>
          </p:cNvPr>
          <p:cNvSpPr txBox="1"/>
          <p:nvPr/>
        </p:nvSpPr>
        <p:spPr>
          <a:xfrm>
            <a:off x="5050981" y="3179769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1 k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b="1" dirty="0"/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AC640EE5-9384-316B-8769-5BEF60B03B07}"/>
              </a:ext>
            </a:extLst>
          </p:cNvPr>
          <p:cNvSpPr txBox="1"/>
          <p:nvPr/>
        </p:nvSpPr>
        <p:spPr>
          <a:xfrm>
            <a:off x="8459476" y="3179769"/>
            <a:ext cx="72206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1 k</a:t>
            </a:r>
            <a:r>
              <a:rPr lang="el-G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Ω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57605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3072369A-9946-91B7-A154-05982A7A09F3}"/>
              </a:ext>
            </a:extLst>
          </p:cNvPr>
          <p:cNvGrpSpPr/>
          <p:nvPr/>
        </p:nvGrpSpPr>
        <p:grpSpPr>
          <a:xfrm>
            <a:off x="8531156" y="2065079"/>
            <a:ext cx="2293671" cy="3563330"/>
            <a:chOff x="8669702" y="2217656"/>
            <a:chExt cx="2293671" cy="356333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B8C9619-645A-E43E-9B07-D0FA91702A5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19305" t="11834" r="15824" b="13147"/>
            <a:stretch/>
          </p:blipFill>
          <p:spPr>
            <a:xfrm>
              <a:off x="8738648" y="2217656"/>
              <a:ext cx="2224725" cy="2422688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69FEE81-32F8-F5EB-6685-60D4CCCE89B7}"/>
                </a:ext>
              </a:extLst>
            </p:cNvPr>
            <p:cNvSpPr txBox="1"/>
            <p:nvPr/>
          </p:nvSpPr>
          <p:spPr>
            <a:xfrm rot="16200000">
              <a:off x="8917936" y="5029863"/>
              <a:ext cx="11329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b="1" dirty="0"/>
                <a:t>Cathode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3AAD2B4-BD51-77AA-0320-15C63288BBAC}"/>
                </a:ext>
              </a:extLst>
            </p:cNvPr>
            <p:cNvSpPr txBox="1"/>
            <p:nvPr/>
          </p:nvSpPr>
          <p:spPr>
            <a:xfrm rot="16200000">
              <a:off x="8287911" y="5029863"/>
              <a:ext cx="11329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b="1" dirty="0"/>
                <a:t>Red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604FC9-A98D-ECFA-6022-1B685215605B}"/>
                </a:ext>
              </a:extLst>
            </p:cNvPr>
            <p:cNvSpPr txBox="1"/>
            <p:nvPr/>
          </p:nvSpPr>
          <p:spPr>
            <a:xfrm rot="16200000">
              <a:off x="10180826" y="5029863"/>
              <a:ext cx="11329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b="1" dirty="0"/>
                <a:t>Green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7C29084-4684-702F-8C6E-C1C1C56EA61B}"/>
                </a:ext>
              </a:extLst>
            </p:cNvPr>
            <p:cNvSpPr txBox="1"/>
            <p:nvPr/>
          </p:nvSpPr>
          <p:spPr>
            <a:xfrm rot="16200000">
              <a:off x="9549381" y="5029863"/>
              <a:ext cx="11329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GB" b="1" dirty="0"/>
                <a:t>Blue</a:t>
              </a: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2194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4000" b="1" dirty="0">
              <a:latin typeface="HK Grotesk" panose="00000500000000000000" pitchFamily="50" charset="0"/>
            </a:endParaRPr>
          </a:p>
          <a:p>
            <a:r>
              <a:rPr lang="en-GB" sz="2400" b="1" dirty="0">
                <a:latin typeface="HK Grotesk" panose="00000500000000000000" pitchFamily="50" charset="0"/>
              </a:rPr>
              <a:t>Create a circuit containing a resistor, a RGB LED, and a Micro:Bit.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400" dirty="0">
              <a:latin typeface="HK Grotesk" panose="00000500000000000000" pitchFamily="50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01A012-A642-7E02-0F86-BCD8DD118CE5}"/>
              </a:ext>
            </a:extLst>
          </p:cNvPr>
          <p:cNvSpPr txBox="1"/>
          <p:nvPr/>
        </p:nvSpPr>
        <p:spPr>
          <a:xfrm>
            <a:off x="8564736" y="2071959"/>
            <a:ext cx="59644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RGB</a:t>
            </a:r>
          </a:p>
          <a:p>
            <a:pPr algn="ctr"/>
            <a:r>
              <a:rPr lang="en-GB" b="1" dirty="0"/>
              <a:t>LED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1D10AF-DB27-8C6C-0162-CDB78731FA97}"/>
              </a:ext>
            </a:extLst>
          </p:cNvPr>
          <p:cNvSpPr txBox="1"/>
          <p:nvPr/>
        </p:nvSpPr>
        <p:spPr>
          <a:xfrm>
            <a:off x="545431" y="3657600"/>
            <a:ext cx="7792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HK Grotesk" panose="00000500000000000000" pitchFamily="50" charset="0"/>
              </a:rPr>
              <a:t>Each colour will need to be connected to a different pin on the Micro:Bit. </a:t>
            </a:r>
          </a:p>
        </p:txBody>
      </p:sp>
    </p:spTree>
    <p:extLst>
      <p:ext uri="{BB962C8B-B14F-4D97-AF65-F5344CB8AC3E}">
        <p14:creationId xmlns:p14="http://schemas.microsoft.com/office/powerpoint/2010/main" val="286128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08026D4-B3C5-4955-9FCB-98CA714301E6}"/>
              </a:ext>
            </a:extLst>
          </p:cNvPr>
          <p:cNvSpPr txBox="1"/>
          <p:nvPr/>
        </p:nvSpPr>
        <p:spPr>
          <a:xfrm>
            <a:off x="545431" y="168332"/>
            <a:ext cx="11101138" cy="3794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4000" b="1" dirty="0">
              <a:latin typeface="HK Grotesk" panose="00000500000000000000" pitchFamily="50" charset="0"/>
            </a:endParaRPr>
          </a:p>
          <a:p>
            <a:endParaRPr lang="en-GB" sz="2400" b="1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Once the circuit is complete, program it so as different Micro:Bit inputs result in the light shining different </a:t>
            </a:r>
            <a:r>
              <a:rPr lang="en-US" sz="2400" dirty="0" err="1">
                <a:latin typeface="HK Grotesk" panose="00000500000000000000" pitchFamily="50" charset="0"/>
              </a:rPr>
              <a:t>colours</a:t>
            </a:r>
            <a:r>
              <a:rPr lang="en-US" sz="2400" dirty="0">
                <a:latin typeface="HK Grotesk" panose="00000500000000000000" pitchFamily="50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HK Grotesk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HK Grotesk" panose="00000500000000000000" pitchFamily="50" charset="0"/>
              </a:rPr>
              <a:t>Can you figure out how to make the light shine yellow, magenta, cyan and white?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77D76C-15BE-4C0D-A9DB-258768E3884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3636137-93D1-4EF9-92E5-1B30F1AE293D}"/>
              </a:ext>
            </a:extLst>
          </p:cNvPr>
          <p:cNvSpPr txBox="1"/>
          <p:nvPr/>
        </p:nvSpPr>
        <p:spPr>
          <a:xfrm>
            <a:off x="545431" y="165647"/>
            <a:ext cx="11101138" cy="707886"/>
          </a:xfrm>
          <a:prstGeom prst="rect">
            <a:avLst/>
          </a:prstGeom>
          <a:solidFill>
            <a:srgbClr val="232753"/>
          </a:solidFill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HK Grotesk"/>
              </a:rPr>
              <a:t>Extension Challenge:</a:t>
            </a:r>
          </a:p>
        </p:txBody>
      </p:sp>
    </p:spTree>
    <p:extLst>
      <p:ext uri="{BB962C8B-B14F-4D97-AF65-F5344CB8AC3E}">
        <p14:creationId xmlns:p14="http://schemas.microsoft.com/office/powerpoint/2010/main" val="3936765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/>
        </p:nvGraphicFramePr>
        <p:xfrm>
          <a:off x="2009192" y="1948555"/>
          <a:ext cx="8173616" cy="14820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173616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5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Thank You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92076B6D-E3FC-4870-9CF9-639591AFBF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5325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196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HK Grotesk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Tally Roberts [nar25] (Staff)</cp:lastModifiedBy>
  <cp:revision>1</cp:revision>
  <dcterms:created xsi:type="dcterms:W3CDTF">2022-11-07T14:27:44Z</dcterms:created>
  <dcterms:modified xsi:type="dcterms:W3CDTF">2022-11-07T15:23:14Z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2022-11-07T15:21:05Z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17266f81-edfb-4598-ab79-c460d6a079a5</vt:lpwstr>
  </property>
  <property fmtid="{D5CDD505-2E9C-101B-9397-08002B2CF9AE}" pid="8" name="MSIP_Label_f2dfecbd-fc97-4e8a-a9cd-19ed496c406e_ContentBits">
    <vt:lpwstr>0</vt:lpwstr>
  </property>
</Properties>
</file>