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4" r:id="rId2"/>
    <p:sldMasterId id="2147483648" r:id="rId3"/>
  </p:sldMasterIdLst>
  <p:sldIdLst>
    <p:sldId id="263" r:id="rId4"/>
    <p:sldId id="262" r:id="rId5"/>
    <p:sldId id="257" r:id="rId6"/>
    <p:sldId id="258" r:id="rId7"/>
    <p:sldId id="266" r:id="rId8"/>
    <p:sldId id="259" r:id="rId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9AD2-1323-409A-9B53-6EE59CC51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06BC91-7E55-4F32-8822-5A62C3978D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53569C-AB8C-4F3A-B768-6D8D13938FA9}"/>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5" name="Footer Placeholder 4">
            <a:extLst>
              <a:ext uri="{FF2B5EF4-FFF2-40B4-BE49-F238E27FC236}">
                <a16:creationId xmlns:a16="http://schemas.microsoft.com/office/drawing/2014/main" id="{454209C7-15A8-47E6-B90E-ADED49637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14B1ED-34C8-4977-BEFE-660B508D3325}"/>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138567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1631-141C-403B-A2AC-C2C5A9A69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A87E8-FE9E-4A8B-8F03-44E493C5B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FF6C19-B3B6-4F1D-B317-E75CABAF69C7}"/>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5" name="Footer Placeholder 4">
            <a:extLst>
              <a:ext uri="{FF2B5EF4-FFF2-40B4-BE49-F238E27FC236}">
                <a16:creationId xmlns:a16="http://schemas.microsoft.com/office/drawing/2014/main" id="{3809DF6B-4BA8-4F57-AACD-7AEC68572F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06C2C-417A-4051-8868-2DFA40CC4C0C}"/>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18864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14207-1573-46BC-9C57-F684396369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C25476-CA11-4088-85B8-4369D41F2E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739B2-4EFC-410A-B5B6-D8E2C3539411}"/>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5" name="Footer Placeholder 4">
            <a:extLst>
              <a:ext uri="{FF2B5EF4-FFF2-40B4-BE49-F238E27FC236}">
                <a16:creationId xmlns:a16="http://schemas.microsoft.com/office/drawing/2014/main" id="{5CC7E643-3749-44A0-AA90-0580F0E423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9032AF-B5C4-4C71-B3FA-236D695D1ABF}"/>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356225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185C-FDCC-A243-8007-1B24DE82DC3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F895FB-C866-2647-ABA5-FB882A7E2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BA8BBB-B085-BE40-88DD-38D0E71880F0}"/>
              </a:ext>
            </a:extLst>
          </p:cNvPr>
          <p:cNvSpPr>
            <a:spLocks noGrp="1"/>
          </p:cNvSpPr>
          <p:nvPr>
            <p:ph type="dt" sz="half" idx="10"/>
          </p:nvPr>
        </p:nvSpPr>
        <p:spPr/>
        <p:txBody>
          <a:bodyPr/>
          <a:lstStyle/>
          <a:p>
            <a:fld id="{5DD29F7A-450F-A349-A521-FB993C14A5A7}" type="datetimeFigureOut">
              <a:rPr lang="en-US" smtClean="0"/>
              <a:t>12/16/2022</a:t>
            </a:fld>
            <a:endParaRPr lang="en-US"/>
          </a:p>
        </p:txBody>
      </p:sp>
      <p:sp>
        <p:nvSpPr>
          <p:cNvPr id="5" name="Footer Placeholder 4">
            <a:extLst>
              <a:ext uri="{FF2B5EF4-FFF2-40B4-BE49-F238E27FC236}">
                <a16:creationId xmlns:a16="http://schemas.microsoft.com/office/drawing/2014/main" id="{542419A3-CA4B-5947-8E6D-A8B266728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F8EFE-ED92-2B4E-B8A1-D991CDDEF234}"/>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115090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540CA-5858-4B6D-80A4-D0F3B857DA30}"/>
              </a:ext>
            </a:extLst>
          </p:cNvPr>
          <p:cNvSpPr>
            <a:spLocks noGrp="1"/>
          </p:cNvSpPr>
          <p:nvPr>
            <p:ph type="dt" sz="half" idx="10"/>
          </p:nvPr>
        </p:nvSpPr>
        <p:spPr/>
        <p:txBody>
          <a:bodyPr/>
          <a:lstStyle/>
          <a:p>
            <a:fld id="{23C15FFC-0D0D-402E-BB27-D1F0AE490D07}" type="datetimeFigureOut">
              <a:rPr lang="en-GB" smtClean="0"/>
              <a:t>16/12/2022</a:t>
            </a:fld>
            <a:endParaRPr lang="en-GB"/>
          </a:p>
        </p:txBody>
      </p:sp>
      <p:sp>
        <p:nvSpPr>
          <p:cNvPr id="3" name="Footer Placeholder 2">
            <a:extLst>
              <a:ext uri="{FF2B5EF4-FFF2-40B4-BE49-F238E27FC236}">
                <a16:creationId xmlns:a16="http://schemas.microsoft.com/office/drawing/2014/main" id="{1F089D5A-467D-4FA2-8EE1-467E41A0D1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21441B-AAA4-4EC9-A9EC-8DB2336DC0ED}"/>
              </a:ext>
            </a:extLst>
          </p:cNvPr>
          <p:cNvSpPr>
            <a:spLocks noGrp="1"/>
          </p:cNvSpPr>
          <p:nvPr>
            <p:ph type="sldNum" sz="quarter" idx="12"/>
          </p:nvPr>
        </p:nvSpPr>
        <p:spPr/>
        <p:txBody>
          <a:bodyPr/>
          <a:lstStyle/>
          <a:p>
            <a:fld id="{03561848-7F7B-45CF-8A99-FC7F35968FFE}" type="slidenum">
              <a:rPr lang="en-GB" smtClean="0"/>
              <a:t>‹#›</a:t>
            </a:fld>
            <a:endParaRPr lang="en-GB"/>
          </a:p>
        </p:txBody>
      </p:sp>
    </p:spTree>
    <p:extLst>
      <p:ext uri="{BB962C8B-B14F-4D97-AF65-F5344CB8AC3E}">
        <p14:creationId xmlns:p14="http://schemas.microsoft.com/office/powerpoint/2010/main" val="241586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150F-AD3D-4444-B6DA-A2CB609D06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506A2-74D6-4E12-BEE3-ED822D43E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F3480-3C6D-433E-ADA8-DD407FD8B657}"/>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5" name="Footer Placeholder 4">
            <a:extLst>
              <a:ext uri="{FF2B5EF4-FFF2-40B4-BE49-F238E27FC236}">
                <a16:creationId xmlns:a16="http://schemas.microsoft.com/office/drawing/2014/main" id="{F8C8DDB1-F853-43BC-BEB7-433929658B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1AFBA-5476-4766-9403-2951A51EED5E}"/>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398428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D05B-1E3F-4636-96C6-D50A235843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4E3C01-1EAE-4235-B499-E633456BDC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AE07-E7E9-4A8D-93C6-24FFB265F34A}"/>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5" name="Footer Placeholder 4">
            <a:extLst>
              <a:ext uri="{FF2B5EF4-FFF2-40B4-BE49-F238E27FC236}">
                <a16:creationId xmlns:a16="http://schemas.microsoft.com/office/drawing/2014/main" id="{2A734BA8-C663-42F8-96C8-0BFBBCE1F5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12D4F-07E3-43A5-9A91-187F1F517BA0}"/>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80686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B4D1-63D3-4FB3-83D1-03C19C9312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E4C0F-6063-48E1-B83E-9FE94D375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8D3B9F-FF83-4C9F-BC9B-99DB41EE1A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3A4B49-A534-4961-B5E4-D3E014FD78F9}"/>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6" name="Footer Placeholder 5">
            <a:extLst>
              <a:ext uri="{FF2B5EF4-FFF2-40B4-BE49-F238E27FC236}">
                <a16:creationId xmlns:a16="http://schemas.microsoft.com/office/drawing/2014/main" id="{4D1180E7-DBD3-45A2-8621-0E2AD298B2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968793-CA9A-4C1D-92DE-8AC756A0558A}"/>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243802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543B-E3B0-4739-826B-2224AA758C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C5D024-1DB7-481F-96E7-F9F2834A0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4E5F47-CEDF-4419-A280-B534255AE6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E26DAE-E8D0-42FD-B9B8-F41560067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81B51-C43B-46D6-889C-3ECDC65569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FE739B-F17A-4013-B633-5975A5336354}"/>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8" name="Footer Placeholder 7">
            <a:extLst>
              <a:ext uri="{FF2B5EF4-FFF2-40B4-BE49-F238E27FC236}">
                <a16:creationId xmlns:a16="http://schemas.microsoft.com/office/drawing/2014/main" id="{6ED256D0-F213-4115-8017-0EA9D16022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64F2FC-74D2-41F2-AE84-51DCB22035E2}"/>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2062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31A7-2ADC-47D8-AE0B-4E672CC48B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0BA286-3D8A-41E7-861B-1C73C56BEE17}"/>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4" name="Footer Placeholder 3">
            <a:extLst>
              <a:ext uri="{FF2B5EF4-FFF2-40B4-BE49-F238E27FC236}">
                <a16:creationId xmlns:a16="http://schemas.microsoft.com/office/drawing/2014/main" id="{C82BCB96-8971-4EFF-BE52-E66CA90339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BF5639-12FF-447D-A4D4-7D0B53ECAB05}"/>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19970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F1B0E-6093-496A-8862-9C7F152202D9}"/>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3" name="Footer Placeholder 2">
            <a:extLst>
              <a:ext uri="{FF2B5EF4-FFF2-40B4-BE49-F238E27FC236}">
                <a16:creationId xmlns:a16="http://schemas.microsoft.com/office/drawing/2014/main" id="{E744325C-0B4C-401E-AFDD-8F74103B7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0E2657-1C98-452E-8C7A-8139BDB6A9D0}"/>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224936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E2CCE-6698-4CCB-B899-3AE1C0DFC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C8BF76-A853-4E02-97FE-4674D2D49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CCBB17-C5C1-4104-8BD5-C45A6129F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E9569-3B2E-4546-8B11-E1154CABD439}"/>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6" name="Footer Placeholder 5">
            <a:extLst>
              <a:ext uri="{FF2B5EF4-FFF2-40B4-BE49-F238E27FC236}">
                <a16:creationId xmlns:a16="http://schemas.microsoft.com/office/drawing/2014/main" id="{A26DA61B-028D-4413-8413-49CDD8E91A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0F4C4E-9AC4-45E2-96ED-A676461C4CC9}"/>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64517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03CF-0309-4241-A40A-9F15FE409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1D0661-C8C4-415F-88B1-0E34A1DDD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947539-B11E-4D67-9D4D-72188E4EA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12484-573D-48C3-83BF-D0ECA161E530}"/>
              </a:ext>
            </a:extLst>
          </p:cNvPr>
          <p:cNvSpPr>
            <a:spLocks noGrp="1"/>
          </p:cNvSpPr>
          <p:nvPr>
            <p:ph type="dt" sz="half" idx="10"/>
          </p:nvPr>
        </p:nvSpPr>
        <p:spPr/>
        <p:txBody>
          <a:bodyPr/>
          <a:lstStyle/>
          <a:p>
            <a:fld id="{F2C90651-5802-48B2-ADB1-FC64D91C6A72}" type="datetimeFigureOut">
              <a:rPr lang="en-GB" smtClean="0"/>
              <a:t>16/12/2022</a:t>
            </a:fld>
            <a:endParaRPr lang="en-GB"/>
          </a:p>
        </p:txBody>
      </p:sp>
      <p:sp>
        <p:nvSpPr>
          <p:cNvPr id="6" name="Footer Placeholder 5">
            <a:extLst>
              <a:ext uri="{FF2B5EF4-FFF2-40B4-BE49-F238E27FC236}">
                <a16:creationId xmlns:a16="http://schemas.microsoft.com/office/drawing/2014/main" id="{242EA869-D644-43FD-8C80-E01EFD68C1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68D7D5-E995-4473-90F3-9C2F66668D2D}"/>
              </a:ext>
            </a:extLst>
          </p:cNvPr>
          <p:cNvSpPr>
            <a:spLocks noGrp="1"/>
          </p:cNvSpPr>
          <p:nvPr>
            <p:ph type="sldNum" sz="quarter" idx="12"/>
          </p:nvPr>
        </p:nvSpPr>
        <p:spPr/>
        <p:txBody>
          <a:bodyPr/>
          <a:lstStyle/>
          <a:p>
            <a:fld id="{A07679F9-0F62-4769-8A5B-4E74EC9CFC47}" type="slidenum">
              <a:rPr lang="en-GB" smtClean="0"/>
              <a:t>‹#›</a:t>
            </a:fld>
            <a:endParaRPr lang="en-GB"/>
          </a:p>
        </p:txBody>
      </p:sp>
    </p:spTree>
    <p:extLst>
      <p:ext uri="{BB962C8B-B14F-4D97-AF65-F5344CB8AC3E}">
        <p14:creationId xmlns:p14="http://schemas.microsoft.com/office/powerpoint/2010/main" val="220052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A256A-DA87-41B8-BF17-C05A5E0FB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FDA789-3E49-454B-8A47-BF2F3A61C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679E6-D530-467F-AB3B-00C9CE671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90651-5802-48B2-ADB1-FC64D91C6A72}" type="datetimeFigureOut">
              <a:rPr lang="en-GB" smtClean="0"/>
              <a:t>16/12/2022</a:t>
            </a:fld>
            <a:endParaRPr lang="en-GB"/>
          </a:p>
        </p:txBody>
      </p:sp>
      <p:sp>
        <p:nvSpPr>
          <p:cNvPr id="5" name="Footer Placeholder 4">
            <a:extLst>
              <a:ext uri="{FF2B5EF4-FFF2-40B4-BE49-F238E27FC236}">
                <a16:creationId xmlns:a16="http://schemas.microsoft.com/office/drawing/2014/main" id="{11D837B5-5C59-4B4F-A576-295B2904D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C2134E-E1B9-4090-A61B-B1C7F2064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679F9-0F62-4769-8A5B-4E74EC9CFC47}" type="slidenum">
              <a:rPr lang="en-GB" smtClean="0"/>
              <a:t>‹#›</a:t>
            </a:fld>
            <a:endParaRPr lang="en-GB"/>
          </a:p>
        </p:txBody>
      </p:sp>
    </p:spTree>
    <p:extLst>
      <p:ext uri="{BB962C8B-B14F-4D97-AF65-F5344CB8AC3E}">
        <p14:creationId xmlns:p14="http://schemas.microsoft.com/office/powerpoint/2010/main" val="3967810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8B4E4-7061-8240-82DC-8801AA432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8E0EDF-60AA-754C-A6D4-94364CC48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D9863B-2A4D-DE48-9D67-87E2904A4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29F7A-450F-A349-A521-FB993C14A5A7}" type="datetimeFigureOut">
              <a:rPr lang="en-US" smtClean="0"/>
              <a:t>12/16/2022</a:t>
            </a:fld>
            <a:endParaRPr lang="en-US"/>
          </a:p>
        </p:txBody>
      </p:sp>
      <p:sp>
        <p:nvSpPr>
          <p:cNvPr id="5" name="Footer Placeholder 4">
            <a:extLst>
              <a:ext uri="{FF2B5EF4-FFF2-40B4-BE49-F238E27FC236}">
                <a16:creationId xmlns:a16="http://schemas.microsoft.com/office/drawing/2014/main" id="{C769C5E0-6B47-8C42-9489-6C41CFD0C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016FC-0C27-C346-98A8-B39E38403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FA918-EF0C-7044-BBAF-DCA4820A0E73}" type="slidenum">
              <a:rPr lang="en-US" smtClean="0"/>
              <a:t>‹#›</a:t>
            </a:fld>
            <a:endParaRPr lang="en-US"/>
          </a:p>
        </p:txBody>
      </p:sp>
    </p:spTree>
    <p:extLst>
      <p:ext uri="{BB962C8B-B14F-4D97-AF65-F5344CB8AC3E}">
        <p14:creationId xmlns:p14="http://schemas.microsoft.com/office/powerpoint/2010/main" val="420494188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49071-C396-4474-B076-5CAF9752C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37CEB1-822D-4B5C-BD2C-2031F6B68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CC264C-E100-4FF5-AF36-C578E9E7C1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15FFC-0D0D-402E-BB27-D1F0AE490D07}" type="datetimeFigureOut">
              <a:rPr lang="en-GB" smtClean="0"/>
              <a:t>16/12/2022</a:t>
            </a:fld>
            <a:endParaRPr lang="en-GB"/>
          </a:p>
        </p:txBody>
      </p:sp>
      <p:sp>
        <p:nvSpPr>
          <p:cNvPr id="5" name="Footer Placeholder 4">
            <a:extLst>
              <a:ext uri="{FF2B5EF4-FFF2-40B4-BE49-F238E27FC236}">
                <a16:creationId xmlns:a16="http://schemas.microsoft.com/office/drawing/2014/main" id="{B52B23DD-49AC-4C67-92B5-9E0CD0EAC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65AAE4-141E-4C19-B46A-77A40CCCD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61848-7F7B-45CF-8A99-FC7F35968FFE}" type="slidenum">
              <a:rPr lang="en-GB" smtClean="0"/>
              <a:t>‹#›</a:t>
            </a:fld>
            <a:endParaRPr lang="en-GB"/>
          </a:p>
        </p:txBody>
      </p:sp>
    </p:spTree>
    <p:extLst>
      <p:ext uri="{BB962C8B-B14F-4D97-AF65-F5344CB8AC3E}">
        <p14:creationId xmlns:p14="http://schemas.microsoft.com/office/powerpoint/2010/main" val="49261449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F7D5D-5311-884A-8634-C4521079741C}"/>
              </a:ext>
            </a:extLst>
          </p:cNvPr>
          <p:cNvPicPr>
            <a:picLocks noChangeAspect="1"/>
          </p:cNvPicPr>
          <p:nvPr/>
        </p:nvPicPr>
        <p:blipFill>
          <a:blip r:embed="rId2"/>
          <a:srcRect/>
          <a:stretch/>
        </p:blipFill>
        <p:spPr>
          <a:xfrm>
            <a:off x="0" y="4953000"/>
            <a:ext cx="12192000" cy="1905000"/>
          </a:xfrm>
          <a:prstGeom prst="rect">
            <a:avLst/>
          </a:prstGeom>
        </p:spPr>
      </p:pic>
      <p:sp>
        <p:nvSpPr>
          <p:cNvPr id="4" name="TextBox 3">
            <a:extLst>
              <a:ext uri="{FF2B5EF4-FFF2-40B4-BE49-F238E27FC236}">
                <a16:creationId xmlns:a16="http://schemas.microsoft.com/office/drawing/2014/main" id="{007A1F94-8180-48BA-ADCD-57AB1C7E5546}"/>
              </a:ext>
            </a:extLst>
          </p:cNvPr>
          <p:cNvSpPr txBox="1"/>
          <p:nvPr/>
        </p:nvSpPr>
        <p:spPr>
          <a:xfrm>
            <a:off x="574202" y="520386"/>
            <a:ext cx="11043595" cy="4185761"/>
          </a:xfrm>
          <a:prstGeom prst="rect">
            <a:avLst/>
          </a:prstGeom>
          <a:noFill/>
        </p:spPr>
        <p:txBody>
          <a:bodyPr wrap="square" rtlCol="0">
            <a:spAutoFit/>
          </a:bodyPr>
          <a:lstStyle/>
          <a:p>
            <a:pPr algn="ctr"/>
            <a:r>
              <a:rPr lang="en-US" sz="6600" b="1" dirty="0">
                <a:latin typeface="HK Grotesk" panose="00000500000000000000" pitchFamily="50" charset="0"/>
              </a:rPr>
              <a:t>Smart Home System</a:t>
            </a:r>
          </a:p>
          <a:p>
            <a:endParaRPr lang="en-GB" sz="4000" b="1" dirty="0">
              <a:latin typeface="HK Grotesk" panose="00000500000000000000" pitchFamily="50" charset="0"/>
            </a:endParaRPr>
          </a:p>
          <a:p>
            <a:endParaRPr lang="en-GB" sz="4000" b="1" dirty="0">
              <a:latin typeface="HK Grotesk" panose="00000500000000000000" pitchFamily="50" charset="0"/>
            </a:endParaRPr>
          </a:p>
          <a:p>
            <a:pPr algn="ctr"/>
            <a:r>
              <a:rPr lang="en-GB" sz="2400" b="1" dirty="0">
                <a:latin typeface="HK Grotesk" panose="00000500000000000000" pitchFamily="50" charset="0"/>
              </a:rPr>
              <a:t>Building electronics and programming an</a:t>
            </a:r>
          </a:p>
          <a:p>
            <a:pPr algn="ctr"/>
            <a:r>
              <a:rPr lang="en-GB" sz="2400" b="1" dirty="0">
                <a:latin typeface="HK Grotesk" panose="00000500000000000000" pitchFamily="50" charset="0"/>
              </a:rPr>
              <a:t>Arduino Smart Home</a:t>
            </a:r>
          </a:p>
          <a:p>
            <a:endParaRPr lang="en-GB" sz="2400" b="1" dirty="0">
              <a:latin typeface="HK Grotesk" panose="00000500000000000000" pitchFamily="50" charset="0"/>
            </a:endParaRPr>
          </a:p>
          <a:p>
            <a:endParaRPr lang="en-GB" sz="2400" b="1" dirty="0">
              <a:latin typeface="HK Grotesk" panose="00000500000000000000" pitchFamily="50" charset="0"/>
            </a:endParaRPr>
          </a:p>
          <a:p>
            <a:endParaRPr lang="en-GB" sz="2400" dirty="0">
              <a:latin typeface="HK Grotesk" panose="00000500000000000000" pitchFamily="50" charset="0"/>
            </a:endParaRPr>
          </a:p>
        </p:txBody>
      </p:sp>
    </p:spTree>
    <p:extLst>
      <p:ext uri="{BB962C8B-B14F-4D97-AF65-F5344CB8AC3E}">
        <p14:creationId xmlns:p14="http://schemas.microsoft.com/office/powerpoint/2010/main" val="79678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77D76C-15BE-4C0D-A9DB-258768E3884B}"/>
              </a:ext>
            </a:extLst>
          </p:cNvPr>
          <p:cNvPicPr>
            <a:picLocks noChangeAspect="1"/>
          </p:cNvPicPr>
          <p:nvPr/>
        </p:nvPicPr>
        <p:blipFill>
          <a:blip r:embed="rId2"/>
          <a:srcRect/>
          <a:stretch/>
        </p:blipFill>
        <p:spPr>
          <a:xfrm>
            <a:off x="0" y="4953000"/>
            <a:ext cx="12192000" cy="1905000"/>
          </a:xfrm>
          <a:prstGeom prst="rect">
            <a:avLst/>
          </a:prstGeom>
        </p:spPr>
      </p:pic>
      <p:sp>
        <p:nvSpPr>
          <p:cNvPr id="4" name="Rectangle 3">
            <a:extLst>
              <a:ext uri="{FF2B5EF4-FFF2-40B4-BE49-F238E27FC236}">
                <a16:creationId xmlns:a16="http://schemas.microsoft.com/office/drawing/2014/main" id="{95366E44-ACDB-4698-8606-F1B54E1437CA}"/>
              </a:ext>
            </a:extLst>
          </p:cNvPr>
          <p:cNvSpPr/>
          <p:nvPr/>
        </p:nvSpPr>
        <p:spPr>
          <a:xfrm>
            <a:off x="3681827" y="2133600"/>
            <a:ext cx="793921" cy="76985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355D525-D02D-4186-96A2-1E8CAA2C46BF}"/>
              </a:ext>
            </a:extLst>
          </p:cNvPr>
          <p:cNvSpPr/>
          <p:nvPr/>
        </p:nvSpPr>
        <p:spPr>
          <a:xfrm>
            <a:off x="7716254" y="2077453"/>
            <a:ext cx="793921" cy="76985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19F345-459E-4B3F-80B9-BDACF33CC1FF}"/>
              </a:ext>
            </a:extLst>
          </p:cNvPr>
          <p:cNvSpPr txBox="1"/>
          <p:nvPr/>
        </p:nvSpPr>
        <p:spPr>
          <a:xfrm>
            <a:off x="545430" y="192395"/>
            <a:ext cx="9466671" cy="5416868"/>
          </a:xfrm>
          <a:prstGeom prst="rect">
            <a:avLst/>
          </a:prstGeom>
          <a:noFill/>
        </p:spPr>
        <p:txBody>
          <a:bodyPr wrap="square" rtlCol="0">
            <a:spAutoFit/>
          </a:bodyPr>
          <a:lstStyle/>
          <a:p>
            <a:r>
              <a:rPr lang="en-US" sz="4000" b="1" dirty="0">
                <a:latin typeface="HK Grotesk" panose="00000500000000000000" pitchFamily="50" charset="0"/>
              </a:rPr>
              <a:t>Connecting and Downloading to Arduino:</a:t>
            </a:r>
          </a:p>
          <a:p>
            <a:endParaRPr lang="en-GB" sz="2400" b="1" dirty="0">
              <a:latin typeface="HK Grotesk" panose="00000500000000000000" pitchFamily="50" charset="0"/>
            </a:endParaRPr>
          </a:p>
          <a:p>
            <a:r>
              <a:rPr lang="en-GB" sz="2400" b="1" dirty="0">
                <a:solidFill>
                  <a:srgbClr val="FF0000"/>
                </a:solidFill>
                <a:latin typeface="HK Grotesk" panose="00000500000000000000" pitchFamily="50" charset="0"/>
              </a:rPr>
              <a:t>Important:</a:t>
            </a:r>
            <a:r>
              <a:rPr lang="en-GB" sz="2400" b="1" dirty="0">
                <a:latin typeface="HK Grotesk" panose="00000500000000000000" pitchFamily="50" charset="0"/>
              </a:rPr>
              <a:t> Do </a:t>
            </a:r>
            <a:r>
              <a:rPr lang="en-GB" sz="2400" b="1" u="sng" dirty="0">
                <a:latin typeface="HK Grotesk" panose="00000500000000000000" pitchFamily="50" charset="0"/>
              </a:rPr>
              <a:t>not</a:t>
            </a:r>
            <a:r>
              <a:rPr lang="en-GB" sz="2400" b="1" dirty="0">
                <a:latin typeface="HK Grotesk" panose="00000500000000000000" pitchFamily="50" charset="0"/>
              </a:rPr>
              <a:t> upload any programs to your Arduino until </a:t>
            </a:r>
          </a:p>
          <a:p>
            <a:r>
              <a:rPr lang="en-GB" sz="2400" b="1" dirty="0">
                <a:latin typeface="HK Grotesk" panose="00000500000000000000" pitchFamily="50" charset="0"/>
              </a:rPr>
              <a:t>your circuit has been checked and tested by a member of staff.</a:t>
            </a:r>
          </a:p>
          <a:p>
            <a:endParaRPr lang="en-GB" sz="2400" b="1" dirty="0">
              <a:latin typeface="HK Grotesk" panose="00000500000000000000" pitchFamily="50" charset="0"/>
            </a:endParaRPr>
          </a:p>
          <a:p>
            <a:r>
              <a:rPr lang="en-GB" sz="2400" b="1" dirty="0">
                <a:latin typeface="HK Grotesk" panose="00000500000000000000" pitchFamily="50" charset="0"/>
              </a:rPr>
              <a:t>Step 1: Create and edit your code in the Arduino IDE.</a:t>
            </a:r>
          </a:p>
          <a:p>
            <a:endParaRPr lang="en-GB" sz="2400" dirty="0">
              <a:latin typeface="HK Grotesk" panose="00000500000000000000" pitchFamily="50" charset="0"/>
            </a:endParaRPr>
          </a:p>
          <a:p>
            <a:r>
              <a:rPr lang="en-GB" sz="2400" b="1" dirty="0">
                <a:latin typeface="HK Grotesk" panose="00000500000000000000" pitchFamily="50" charset="0"/>
              </a:rPr>
              <a:t>Step 2: Click on the tick in the top left to ‘compile’ code.</a:t>
            </a:r>
          </a:p>
          <a:p>
            <a:endParaRPr lang="en-GB" sz="2400" dirty="0">
              <a:latin typeface="HK Grotesk" panose="00000500000000000000" pitchFamily="50" charset="0"/>
            </a:endParaRPr>
          </a:p>
          <a:p>
            <a:r>
              <a:rPr lang="en-GB" sz="2400" b="1" dirty="0">
                <a:latin typeface="HK Grotesk" panose="00000500000000000000" pitchFamily="50" charset="0"/>
              </a:rPr>
              <a:t>Step 3: Plug your Arduino into the computer.</a:t>
            </a:r>
          </a:p>
          <a:p>
            <a:endParaRPr lang="en-GB" sz="2400" dirty="0">
              <a:latin typeface="HK Grotesk" panose="00000500000000000000" pitchFamily="50" charset="0"/>
            </a:endParaRPr>
          </a:p>
          <a:p>
            <a:r>
              <a:rPr lang="en-GB" sz="2400" b="1" dirty="0">
                <a:latin typeface="HK Grotesk" panose="00000500000000000000" pitchFamily="50" charset="0"/>
              </a:rPr>
              <a:t>Step 4: Click on the circle with an arrow to transfer.</a:t>
            </a:r>
          </a:p>
          <a:p>
            <a:endParaRPr lang="en-GB" b="1" dirty="0">
              <a:latin typeface="HK Grotesk" panose="00000500000000000000" pitchFamily="50" charset="0"/>
            </a:endParaRPr>
          </a:p>
          <a:p>
            <a:endParaRPr lang="en-GB" sz="2400" dirty="0">
              <a:latin typeface="HK Grotesk" panose="00000500000000000000" pitchFamily="50" charset="0"/>
            </a:endParaRPr>
          </a:p>
        </p:txBody>
      </p:sp>
      <p:pic>
        <p:nvPicPr>
          <p:cNvPr id="2050" name="Picture 2">
            <a:extLst>
              <a:ext uri="{FF2B5EF4-FFF2-40B4-BE49-F238E27FC236}">
                <a16:creationId xmlns:a16="http://schemas.microsoft.com/office/drawing/2014/main" id="{EC689C69-DCD3-484B-B3BB-DD30E595C5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23" t="11515" r="47415" b="28939"/>
          <a:stretch/>
        </p:blipFill>
        <p:spPr bwMode="auto">
          <a:xfrm>
            <a:off x="8728363" y="976745"/>
            <a:ext cx="3262747" cy="40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4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8026D4-B3C5-4955-9FCB-98CA714301E6}"/>
              </a:ext>
            </a:extLst>
          </p:cNvPr>
          <p:cNvSpPr txBox="1"/>
          <p:nvPr/>
        </p:nvSpPr>
        <p:spPr>
          <a:xfrm>
            <a:off x="545431" y="192395"/>
            <a:ext cx="11101138" cy="6863417"/>
          </a:xfrm>
          <a:prstGeom prst="rect">
            <a:avLst/>
          </a:prstGeom>
          <a:noFill/>
        </p:spPr>
        <p:txBody>
          <a:bodyPr wrap="square" rtlCol="0">
            <a:spAutoFit/>
          </a:bodyPr>
          <a:lstStyle/>
          <a:p>
            <a:endParaRPr lang="en-GB" sz="4000" b="1" dirty="0">
              <a:latin typeface="HK Grotesk" panose="00000500000000000000" pitchFamily="50" charset="0"/>
            </a:endParaRPr>
          </a:p>
          <a:p>
            <a:endParaRPr lang="en-GB" sz="2400" b="1" dirty="0">
              <a:latin typeface="HK Grotesk" panose="00000500000000000000" pitchFamily="50" charset="0"/>
            </a:endParaRPr>
          </a:p>
          <a:p>
            <a:r>
              <a:rPr lang="en-GB" sz="2400" b="1" dirty="0">
                <a:latin typeface="HK Grotesk" panose="00000500000000000000" pitchFamily="50" charset="0"/>
              </a:rPr>
              <a:t>Build the below circuit:</a:t>
            </a:r>
          </a:p>
          <a:p>
            <a:endParaRPr lang="en-GB" sz="2400" b="1" dirty="0">
              <a:latin typeface="HK Grotesk" panose="00000500000000000000" pitchFamily="50" charset="0"/>
            </a:endParaRPr>
          </a:p>
          <a:p>
            <a:endParaRPr lang="en-GB" sz="2400" b="1" dirty="0">
              <a:latin typeface="HK Grotesk" panose="00000500000000000000" pitchFamily="50" charset="0"/>
            </a:endParaRPr>
          </a:p>
          <a:p>
            <a:endParaRPr lang="en-GB" sz="2400" b="1" dirty="0">
              <a:latin typeface="HK Grotesk" panose="00000500000000000000" pitchFamily="50" charset="0"/>
            </a:endParaRPr>
          </a:p>
          <a:p>
            <a:endParaRPr lang="en-GB" sz="2400" b="1" dirty="0">
              <a:latin typeface="HK Grotesk" panose="00000500000000000000" pitchFamily="50" charset="0"/>
            </a:endParaRPr>
          </a:p>
          <a:p>
            <a:endParaRPr lang="en-GB" sz="2400" b="1" dirty="0">
              <a:latin typeface="HK Grotesk" panose="00000500000000000000" pitchFamily="50" charset="0"/>
            </a:endParaRPr>
          </a:p>
          <a:p>
            <a:endParaRPr lang="en-GB" sz="2400" b="1" dirty="0">
              <a:latin typeface="HK Grotesk" panose="00000500000000000000" pitchFamily="50" charset="0"/>
            </a:endParaRPr>
          </a:p>
          <a:p>
            <a:endParaRPr lang="en-GB" sz="2400" b="1" dirty="0">
              <a:latin typeface="HK Grotesk" panose="00000500000000000000" pitchFamily="50" charset="0"/>
            </a:endParaRPr>
          </a:p>
          <a:p>
            <a:endParaRPr lang="en-GB" sz="2400" b="1" dirty="0">
              <a:latin typeface="HK Grotesk" panose="00000500000000000000" pitchFamily="50" charset="0"/>
            </a:endParaRPr>
          </a:p>
          <a:p>
            <a:pPr algn="r"/>
            <a:endParaRPr lang="en-GB" sz="2400" b="1" dirty="0">
              <a:latin typeface="HK Grotesk" panose="00000500000000000000" pitchFamily="50" charset="0"/>
            </a:endParaRPr>
          </a:p>
          <a:p>
            <a:pPr algn="r"/>
            <a:endParaRPr lang="en-GB" sz="2400" b="1" dirty="0">
              <a:latin typeface="HK Grotesk" panose="00000500000000000000" pitchFamily="50" charset="0"/>
            </a:endParaRPr>
          </a:p>
          <a:p>
            <a:pPr algn="r"/>
            <a:endParaRPr lang="en-GB" sz="2400" b="1" dirty="0">
              <a:latin typeface="HK Grotesk" panose="00000500000000000000" pitchFamily="50" charset="0"/>
            </a:endParaRPr>
          </a:p>
          <a:p>
            <a:pPr algn="r"/>
            <a:endParaRPr lang="en-GB" sz="2400" b="1" dirty="0">
              <a:latin typeface="HK Grotesk" panose="00000500000000000000" pitchFamily="50" charset="0"/>
            </a:endParaRPr>
          </a:p>
          <a:p>
            <a:pPr algn="r"/>
            <a:endParaRPr lang="en-GB" sz="2400" b="1" dirty="0">
              <a:latin typeface="HK Grotesk" panose="00000500000000000000" pitchFamily="50" charset="0"/>
            </a:endParaRPr>
          </a:p>
          <a:p>
            <a:pPr algn="r"/>
            <a:r>
              <a:rPr lang="en-GB" sz="1600" dirty="0">
                <a:latin typeface="HK Grotesk" panose="00000500000000000000" pitchFamily="50" charset="0"/>
              </a:rPr>
              <a:t>Electronic copy available in our </a:t>
            </a:r>
            <a:r>
              <a:rPr lang="en-GB" sz="1600" dirty="0" err="1">
                <a:latin typeface="HK Grotesk" panose="00000500000000000000" pitchFamily="50" charset="0"/>
              </a:rPr>
              <a:t>Tinkercad</a:t>
            </a:r>
            <a:r>
              <a:rPr lang="en-GB" sz="1600" dirty="0">
                <a:latin typeface="HK Grotesk" panose="00000500000000000000" pitchFamily="50" charset="0"/>
              </a:rPr>
              <a:t> Class</a:t>
            </a:r>
          </a:p>
          <a:p>
            <a:endParaRPr lang="en-GB" sz="2400" dirty="0">
              <a:latin typeface="HK Grotesk" panose="00000500000000000000" pitchFamily="50" charset="0"/>
            </a:endParaRPr>
          </a:p>
        </p:txBody>
      </p:sp>
      <p:sp>
        <p:nvSpPr>
          <p:cNvPr id="7" name="TextBox 6">
            <a:extLst>
              <a:ext uri="{FF2B5EF4-FFF2-40B4-BE49-F238E27FC236}">
                <a16:creationId xmlns:a16="http://schemas.microsoft.com/office/drawing/2014/main" id="{03636137-93D1-4EF9-92E5-1B30F1AE293D}"/>
              </a:ext>
            </a:extLst>
          </p:cNvPr>
          <p:cNvSpPr txBox="1"/>
          <p:nvPr/>
        </p:nvSpPr>
        <p:spPr>
          <a:xfrm>
            <a:off x="545431" y="165647"/>
            <a:ext cx="11101138" cy="707886"/>
          </a:xfrm>
          <a:prstGeom prst="rect">
            <a:avLst/>
          </a:prstGeom>
          <a:solidFill>
            <a:srgbClr val="BB964D">
              <a:alpha val="75000"/>
            </a:srgbClr>
          </a:solidFill>
        </p:spPr>
        <p:txBody>
          <a:bodyPr wrap="square" rtlCol="0">
            <a:spAutoFit/>
          </a:bodyPr>
          <a:lstStyle/>
          <a:p>
            <a:r>
              <a:rPr lang="en-GB" sz="4000" b="1" dirty="0">
                <a:latin typeface="HK Grotesk"/>
              </a:rPr>
              <a:t>BRONZE Challenge:</a:t>
            </a:r>
          </a:p>
        </p:txBody>
      </p:sp>
      <p:pic>
        <p:nvPicPr>
          <p:cNvPr id="10" name="Picture 9">
            <a:extLst>
              <a:ext uri="{FF2B5EF4-FFF2-40B4-BE49-F238E27FC236}">
                <a16:creationId xmlns:a16="http://schemas.microsoft.com/office/drawing/2014/main" id="{CC5CBAEB-B6D0-8C18-7778-B6AEEA99FDC0}"/>
              </a:ext>
            </a:extLst>
          </p:cNvPr>
          <p:cNvPicPr>
            <a:picLocks noChangeAspect="1"/>
          </p:cNvPicPr>
          <p:nvPr/>
        </p:nvPicPr>
        <p:blipFill rotWithShape="1">
          <a:blip r:embed="rId2">
            <a:clrChange>
              <a:clrFrom>
                <a:srgbClr val="F4F5F6"/>
              </a:clrFrom>
              <a:clrTo>
                <a:srgbClr val="F4F5F6">
                  <a:alpha val="0"/>
                </a:srgbClr>
              </a:clrTo>
            </a:clrChange>
          </a:blip>
          <a:srcRect t="1475"/>
          <a:stretch/>
        </p:blipFill>
        <p:spPr>
          <a:xfrm>
            <a:off x="0" y="2059709"/>
            <a:ext cx="12192000" cy="4055453"/>
          </a:xfrm>
          <a:prstGeom prst="rect">
            <a:avLst/>
          </a:prstGeom>
        </p:spPr>
      </p:pic>
    </p:spTree>
    <p:extLst>
      <p:ext uri="{BB962C8B-B14F-4D97-AF65-F5344CB8AC3E}">
        <p14:creationId xmlns:p14="http://schemas.microsoft.com/office/powerpoint/2010/main" val="211879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8026D4-B3C5-4955-9FCB-98CA714301E6}"/>
              </a:ext>
            </a:extLst>
          </p:cNvPr>
          <p:cNvSpPr txBox="1"/>
          <p:nvPr/>
        </p:nvSpPr>
        <p:spPr>
          <a:xfrm>
            <a:off x="545431" y="168332"/>
            <a:ext cx="11101138" cy="6617196"/>
          </a:xfrm>
          <a:prstGeom prst="rect">
            <a:avLst/>
          </a:prstGeom>
          <a:noFill/>
        </p:spPr>
        <p:txBody>
          <a:bodyPr wrap="square" rtlCol="0">
            <a:spAutoFit/>
          </a:bodyPr>
          <a:lstStyle/>
          <a:p>
            <a:endParaRPr lang="en-GB" sz="3200" b="1" dirty="0">
              <a:latin typeface="HK Grotesk" panose="00000500000000000000" pitchFamily="50" charset="0"/>
            </a:endParaRPr>
          </a:p>
          <a:p>
            <a:endParaRPr lang="en-GB" sz="3200" b="1" dirty="0">
              <a:latin typeface="HK Grotesk" panose="00000500000000000000" pitchFamily="50" charset="0"/>
            </a:endParaRPr>
          </a:p>
          <a:p>
            <a:r>
              <a:rPr lang="en-GB" b="1" dirty="0">
                <a:solidFill>
                  <a:srgbClr val="FF0000"/>
                </a:solidFill>
                <a:latin typeface="HK Grotesk" panose="00000500000000000000" pitchFamily="50" charset="0"/>
              </a:rPr>
              <a:t>Important:</a:t>
            </a:r>
            <a:r>
              <a:rPr lang="en-GB" b="1" dirty="0">
                <a:latin typeface="HK Grotesk" panose="00000500000000000000" pitchFamily="50" charset="0"/>
              </a:rPr>
              <a:t> All programming will need to be done using the Arduino IDE for uploading to your Arduino (instructions for uploading are provided on the next slide).</a:t>
            </a:r>
          </a:p>
          <a:p>
            <a:endParaRPr lang="en-GB" b="1" dirty="0">
              <a:latin typeface="HK Grotesk" panose="00000500000000000000" pitchFamily="50" charset="0"/>
            </a:endParaRPr>
          </a:p>
          <a:p>
            <a:r>
              <a:rPr lang="en-GB" b="1" dirty="0">
                <a:latin typeface="HK Grotesk" panose="00000500000000000000" pitchFamily="50" charset="0"/>
              </a:rPr>
              <a:t>Our smart home has two different security modes – home and away, these modes will make the house behave differently dependent on the sensor data collected.</a:t>
            </a:r>
          </a:p>
          <a:p>
            <a:r>
              <a:rPr lang="en-GB" b="1" dirty="0">
                <a:latin typeface="HK Grotesk" panose="00000500000000000000" pitchFamily="50" charset="0"/>
              </a:rPr>
              <a:t>home – someone is home, automate things for the person’s convenience </a:t>
            </a:r>
          </a:p>
          <a:p>
            <a:r>
              <a:rPr lang="en-GB" b="1" dirty="0">
                <a:latin typeface="HK Grotesk" panose="00000500000000000000" pitchFamily="50" charset="0"/>
              </a:rPr>
              <a:t>away – no one is at home, secure the house and set any alarms.</a:t>
            </a:r>
          </a:p>
          <a:p>
            <a:endParaRPr lang="en-GB" b="1" dirty="0">
              <a:latin typeface="HK Grotesk" panose="00000500000000000000" pitchFamily="50" charset="0"/>
            </a:endParaRPr>
          </a:p>
          <a:p>
            <a:pPr marL="342900" indent="-342900">
              <a:buAutoNum type="arabicParenR"/>
            </a:pPr>
            <a:r>
              <a:rPr lang="en-GB" b="1" dirty="0">
                <a:latin typeface="HK Grotesk" panose="00000500000000000000" pitchFamily="50" charset="0"/>
              </a:rPr>
              <a:t>Using the button on the breadboard, create a variable to switch the house from home to away and back, when pressed. You might want to use functions to contain your different house behaviours:</a:t>
            </a:r>
          </a:p>
          <a:p>
            <a:r>
              <a:rPr lang="en-GB" b="1" dirty="0">
                <a:latin typeface="HK Grotesk" panose="00000500000000000000" pitchFamily="50" charset="0"/>
              </a:rPr>
              <a:t>Turn on the red LED when the house is in away mode, turn the red LED off when in home mode. </a:t>
            </a:r>
          </a:p>
          <a:p>
            <a:endParaRPr lang="en-GB" b="1" dirty="0">
              <a:latin typeface="HK Grotesk" panose="00000500000000000000" pitchFamily="50" charset="0"/>
            </a:endParaRPr>
          </a:p>
          <a:p>
            <a:endParaRPr lang="en-GB" b="1" dirty="0">
              <a:latin typeface="HK Grotesk" panose="00000500000000000000" pitchFamily="50" charset="0"/>
            </a:endParaRPr>
          </a:p>
          <a:p>
            <a:endParaRPr lang="en-GB" b="1" dirty="0">
              <a:latin typeface="HK Grotesk" panose="00000500000000000000" pitchFamily="50" charset="0"/>
            </a:endParaRPr>
          </a:p>
          <a:p>
            <a:endParaRPr lang="en-GB" b="1" dirty="0">
              <a:latin typeface="HK Grotesk" panose="00000500000000000000" pitchFamily="50" charset="0"/>
            </a:endParaRPr>
          </a:p>
          <a:p>
            <a:r>
              <a:rPr lang="en-GB" b="1" dirty="0">
                <a:latin typeface="HK Grotesk" panose="00000500000000000000" pitchFamily="50" charset="0"/>
              </a:rPr>
              <a:t>2) When the house is in home mode, we would like the lights (white LED) to turn on when the sun sets in the evening, use the LDR sensor to determine when it gets dark.</a:t>
            </a:r>
          </a:p>
          <a:p>
            <a:r>
              <a:rPr lang="en-GB" b="1" dirty="0">
                <a:latin typeface="HK Grotesk" panose="00000500000000000000" pitchFamily="50" charset="0"/>
              </a:rPr>
              <a:t>When the house is in away mode, we don’t want the lights to turn on when no one is at home, let’s save some energy!</a:t>
            </a:r>
          </a:p>
          <a:p>
            <a:pPr marL="342900" indent="-342900">
              <a:buFont typeface="Arial" panose="020B0604020202020204" pitchFamily="34" charset="0"/>
              <a:buChar char="•"/>
            </a:pPr>
            <a:endParaRPr lang="en-GB" dirty="0">
              <a:latin typeface="HK Grotesk" panose="00000500000000000000" pitchFamily="50" charset="0"/>
            </a:endParaRPr>
          </a:p>
        </p:txBody>
      </p:sp>
      <p:sp>
        <p:nvSpPr>
          <p:cNvPr id="7" name="TextBox 6">
            <a:extLst>
              <a:ext uri="{FF2B5EF4-FFF2-40B4-BE49-F238E27FC236}">
                <a16:creationId xmlns:a16="http://schemas.microsoft.com/office/drawing/2014/main" id="{03636137-93D1-4EF9-92E5-1B30F1AE293D}"/>
              </a:ext>
            </a:extLst>
          </p:cNvPr>
          <p:cNvSpPr txBox="1"/>
          <p:nvPr/>
        </p:nvSpPr>
        <p:spPr>
          <a:xfrm>
            <a:off x="545431" y="165647"/>
            <a:ext cx="11101138" cy="707886"/>
          </a:xfrm>
          <a:prstGeom prst="rect">
            <a:avLst/>
          </a:prstGeom>
          <a:solidFill>
            <a:schemeClr val="bg1">
              <a:lumMod val="75000"/>
              <a:alpha val="75000"/>
            </a:schemeClr>
          </a:solidFill>
        </p:spPr>
        <p:txBody>
          <a:bodyPr wrap="square" rtlCol="0">
            <a:spAutoFit/>
          </a:bodyPr>
          <a:lstStyle/>
          <a:p>
            <a:r>
              <a:rPr lang="en-GB" sz="4000" b="1" dirty="0">
                <a:latin typeface="HK Grotesk"/>
              </a:rPr>
              <a:t>SILVER Challenge:</a:t>
            </a:r>
          </a:p>
        </p:txBody>
      </p:sp>
      <p:sp>
        <p:nvSpPr>
          <p:cNvPr id="2" name="TextBox 1">
            <a:extLst>
              <a:ext uri="{FF2B5EF4-FFF2-40B4-BE49-F238E27FC236}">
                <a16:creationId xmlns:a16="http://schemas.microsoft.com/office/drawing/2014/main" id="{35B5B367-6B03-0965-852B-FFA7DC742E66}"/>
              </a:ext>
            </a:extLst>
          </p:cNvPr>
          <p:cNvSpPr txBox="1"/>
          <p:nvPr/>
        </p:nvSpPr>
        <p:spPr>
          <a:xfrm>
            <a:off x="9984509" y="3655475"/>
            <a:ext cx="2798618" cy="1384995"/>
          </a:xfrm>
          <a:prstGeom prst="rect">
            <a:avLst/>
          </a:prstGeom>
          <a:noFill/>
        </p:spPr>
        <p:txBody>
          <a:bodyPr wrap="square" rtlCol="0">
            <a:spAutoFit/>
          </a:bodyPr>
          <a:lstStyle/>
          <a:p>
            <a:r>
              <a:rPr lang="en-GB" sz="1200" dirty="0">
                <a:latin typeface="Consolas" panose="020B0609020204030204" pitchFamily="49" charset="0"/>
              </a:rPr>
              <a:t>void armed() {</a:t>
            </a:r>
          </a:p>
          <a:p>
            <a:r>
              <a:rPr lang="en-GB" sz="1200" dirty="0">
                <a:latin typeface="Consolas" panose="020B0609020204030204" pitchFamily="49" charset="0"/>
              </a:rPr>
              <a:t>    //add armed code</a:t>
            </a:r>
          </a:p>
          <a:p>
            <a:r>
              <a:rPr lang="en-GB" sz="1200" dirty="0">
                <a:latin typeface="Consolas" panose="020B0609020204030204" pitchFamily="49" charset="0"/>
              </a:rPr>
              <a:t>}</a:t>
            </a:r>
          </a:p>
          <a:p>
            <a:endParaRPr lang="en-GB" sz="1200" dirty="0">
              <a:latin typeface="Consolas" panose="020B0609020204030204" pitchFamily="49" charset="0"/>
            </a:endParaRPr>
          </a:p>
          <a:p>
            <a:r>
              <a:rPr lang="en-GB" sz="1200" dirty="0">
                <a:latin typeface="Consolas" panose="020B0609020204030204" pitchFamily="49" charset="0"/>
              </a:rPr>
              <a:t>void disarmed() {</a:t>
            </a:r>
          </a:p>
          <a:p>
            <a:r>
              <a:rPr lang="en-GB" sz="1200" dirty="0">
                <a:latin typeface="Consolas" panose="020B0609020204030204" pitchFamily="49" charset="0"/>
              </a:rPr>
              <a:t>    //add disarmed code</a:t>
            </a:r>
          </a:p>
          <a:p>
            <a:r>
              <a:rPr lang="en-GB" sz="1200" dirty="0">
                <a:latin typeface="Consolas" panose="020B0609020204030204" pitchFamily="49" charset="0"/>
              </a:rPr>
              <a:t>}</a:t>
            </a:r>
          </a:p>
        </p:txBody>
      </p:sp>
    </p:spTree>
    <p:extLst>
      <p:ext uri="{BB962C8B-B14F-4D97-AF65-F5344CB8AC3E}">
        <p14:creationId xmlns:p14="http://schemas.microsoft.com/office/powerpoint/2010/main" val="108730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8026D4-B3C5-4955-9FCB-98CA714301E6}"/>
              </a:ext>
            </a:extLst>
          </p:cNvPr>
          <p:cNvSpPr txBox="1"/>
          <p:nvPr/>
        </p:nvSpPr>
        <p:spPr>
          <a:xfrm>
            <a:off x="545431" y="168332"/>
            <a:ext cx="11101138" cy="3016210"/>
          </a:xfrm>
          <a:prstGeom prst="rect">
            <a:avLst/>
          </a:prstGeom>
          <a:noFill/>
        </p:spPr>
        <p:txBody>
          <a:bodyPr wrap="square" rtlCol="0">
            <a:spAutoFit/>
          </a:bodyPr>
          <a:lstStyle/>
          <a:p>
            <a:endParaRPr lang="en-GB" sz="3200" b="1" dirty="0">
              <a:latin typeface="HK Grotesk" panose="00000500000000000000" pitchFamily="50" charset="0"/>
            </a:endParaRPr>
          </a:p>
          <a:p>
            <a:endParaRPr lang="en-GB" sz="3200" b="1" dirty="0">
              <a:latin typeface="HK Grotesk" panose="00000500000000000000" pitchFamily="50" charset="0"/>
            </a:endParaRPr>
          </a:p>
          <a:p>
            <a:r>
              <a:rPr lang="en-GB" b="1" dirty="0">
                <a:latin typeface="HK Grotesk" panose="00000500000000000000" pitchFamily="50" charset="0"/>
              </a:rPr>
              <a:t>3) When the house is in away mode, we need to detect any intruders… use the PIR sensor to detect for motion. To warn people, make an alarm for the Piezo speaker and flash the orange LED.</a:t>
            </a:r>
          </a:p>
          <a:p>
            <a:endParaRPr lang="en-GB" b="1" dirty="0">
              <a:latin typeface="HK Grotesk" panose="00000500000000000000" pitchFamily="50" charset="0"/>
            </a:endParaRPr>
          </a:p>
          <a:p>
            <a:r>
              <a:rPr lang="en-GB" b="1" dirty="0">
                <a:latin typeface="HK Grotesk" panose="00000500000000000000" pitchFamily="50" charset="0"/>
              </a:rPr>
              <a:t>When the house is in home mode, we might want to greet people arriving with some light to show the way, on motion turn on the white LED.</a:t>
            </a:r>
          </a:p>
          <a:p>
            <a:endParaRPr lang="en-GB" b="1" dirty="0">
              <a:latin typeface="HK Grotesk" panose="00000500000000000000" pitchFamily="50" charset="0"/>
            </a:endParaRPr>
          </a:p>
          <a:p>
            <a:pPr marL="342900" indent="-342900">
              <a:buFont typeface="Arial" panose="020B0604020202020204" pitchFamily="34" charset="0"/>
              <a:buChar char="•"/>
            </a:pPr>
            <a:endParaRPr lang="en-GB" dirty="0">
              <a:latin typeface="HK Grotesk" panose="00000500000000000000" pitchFamily="50" charset="0"/>
            </a:endParaRPr>
          </a:p>
        </p:txBody>
      </p:sp>
      <p:sp>
        <p:nvSpPr>
          <p:cNvPr id="7" name="TextBox 6">
            <a:extLst>
              <a:ext uri="{FF2B5EF4-FFF2-40B4-BE49-F238E27FC236}">
                <a16:creationId xmlns:a16="http://schemas.microsoft.com/office/drawing/2014/main" id="{03636137-93D1-4EF9-92E5-1B30F1AE293D}"/>
              </a:ext>
            </a:extLst>
          </p:cNvPr>
          <p:cNvSpPr txBox="1"/>
          <p:nvPr/>
        </p:nvSpPr>
        <p:spPr>
          <a:xfrm>
            <a:off x="545431" y="165647"/>
            <a:ext cx="11101138" cy="707886"/>
          </a:xfrm>
          <a:prstGeom prst="rect">
            <a:avLst/>
          </a:prstGeom>
          <a:solidFill>
            <a:schemeClr val="bg1">
              <a:lumMod val="75000"/>
              <a:alpha val="75000"/>
            </a:schemeClr>
          </a:solidFill>
        </p:spPr>
        <p:txBody>
          <a:bodyPr wrap="square" rtlCol="0">
            <a:spAutoFit/>
          </a:bodyPr>
          <a:lstStyle/>
          <a:p>
            <a:r>
              <a:rPr lang="en-GB" sz="4000" b="1" dirty="0">
                <a:latin typeface="HK Grotesk"/>
              </a:rPr>
              <a:t>SILVER Challenge:</a:t>
            </a:r>
          </a:p>
        </p:txBody>
      </p:sp>
    </p:spTree>
    <p:extLst>
      <p:ext uri="{BB962C8B-B14F-4D97-AF65-F5344CB8AC3E}">
        <p14:creationId xmlns:p14="http://schemas.microsoft.com/office/powerpoint/2010/main" val="25804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8026D4-B3C5-4955-9FCB-98CA714301E6}"/>
              </a:ext>
            </a:extLst>
          </p:cNvPr>
          <p:cNvSpPr txBox="1"/>
          <p:nvPr/>
        </p:nvSpPr>
        <p:spPr>
          <a:xfrm>
            <a:off x="545431" y="168332"/>
            <a:ext cx="11101138" cy="5755422"/>
          </a:xfrm>
          <a:prstGeom prst="rect">
            <a:avLst/>
          </a:prstGeom>
          <a:noFill/>
        </p:spPr>
        <p:txBody>
          <a:bodyPr wrap="square" rtlCol="0">
            <a:spAutoFit/>
          </a:bodyPr>
          <a:lstStyle/>
          <a:p>
            <a:endParaRPr lang="en-GB" sz="4000" b="1" dirty="0">
              <a:latin typeface="HK Grotesk" panose="00000500000000000000" pitchFamily="50" charset="0"/>
            </a:endParaRPr>
          </a:p>
          <a:p>
            <a:endParaRPr lang="en-GB" sz="4000" b="1" dirty="0">
              <a:latin typeface="HK Grotesk" panose="00000500000000000000" pitchFamily="50" charset="0"/>
            </a:endParaRPr>
          </a:p>
          <a:p>
            <a:r>
              <a:rPr lang="en-GB" sz="2400" b="1" dirty="0">
                <a:latin typeface="HK Grotesk" panose="00000500000000000000" pitchFamily="50" charset="0"/>
              </a:rPr>
              <a:t>4) Next step is to detect if we have left any doors or windows open when the house is in away mode. We could use an ultrasonic sensor to determine the distance between the sensor and the window/door when it swings open.</a:t>
            </a:r>
          </a:p>
          <a:p>
            <a:r>
              <a:rPr lang="en-GB" sz="2400" b="1" dirty="0">
                <a:latin typeface="HK Grotesk" panose="00000500000000000000" pitchFamily="50" charset="0"/>
              </a:rPr>
              <a:t>Flash the red LED if the distance between the window/door and ultrasonic is large (i.e. it’s open)</a:t>
            </a:r>
          </a:p>
          <a:p>
            <a:endParaRPr lang="en-GB" sz="2400" b="1" dirty="0">
              <a:latin typeface="HK Grotesk" panose="00000500000000000000" pitchFamily="50" charset="0"/>
            </a:endParaRPr>
          </a:p>
          <a:p>
            <a:r>
              <a:rPr lang="en-GB" sz="2400" b="1" dirty="0">
                <a:latin typeface="HK Grotesk" panose="00000500000000000000" pitchFamily="50" charset="0"/>
              </a:rPr>
              <a:t>5) Add a servo to your circuit which will act as our door lock. Automatically lock the door when the house goes into away mode. Unlock the door when it changes to home mode.</a:t>
            </a:r>
          </a:p>
          <a:p>
            <a:endParaRPr lang="en-GB" sz="2400" b="1" dirty="0">
              <a:latin typeface="HK Grotesk" panose="00000500000000000000" pitchFamily="50" charset="0"/>
            </a:endParaRPr>
          </a:p>
          <a:p>
            <a:endParaRPr lang="en-GB" sz="2400" b="1" dirty="0">
              <a:latin typeface="HK Grotesk" panose="00000500000000000000" pitchFamily="50" charset="0"/>
            </a:endParaRPr>
          </a:p>
          <a:p>
            <a:endParaRPr lang="en-GB" sz="2400" b="1" dirty="0">
              <a:latin typeface="HK Grotesk" panose="00000500000000000000" pitchFamily="50" charset="0"/>
            </a:endParaRPr>
          </a:p>
        </p:txBody>
      </p:sp>
      <p:pic>
        <p:nvPicPr>
          <p:cNvPr id="6" name="Picture 5">
            <a:extLst>
              <a:ext uri="{FF2B5EF4-FFF2-40B4-BE49-F238E27FC236}">
                <a16:creationId xmlns:a16="http://schemas.microsoft.com/office/drawing/2014/main" id="{4177D76C-15BE-4C0D-A9DB-258768E3884B}"/>
              </a:ext>
            </a:extLst>
          </p:cNvPr>
          <p:cNvPicPr>
            <a:picLocks noChangeAspect="1"/>
          </p:cNvPicPr>
          <p:nvPr/>
        </p:nvPicPr>
        <p:blipFill>
          <a:blip r:embed="rId2"/>
          <a:srcRect/>
          <a:stretch/>
        </p:blipFill>
        <p:spPr>
          <a:xfrm>
            <a:off x="0" y="4953000"/>
            <a:ext cx="12192000" cy="1905000"/>
          </a:xfrm>
          <a:prstGeom prst="rect">
            <a:avLst/>
          </a:prstGeom>
        </p:spPr>
      </p:pic>
      <p:sp>
        <p:nvSpPr>
          <p:cNvPr id="7" name="TextBox 6">
            <a:extLst>
              <a:ext uri="{FF2B5EF4-FFF2-40B4-BE49-F238E27FC236}">
                <a16:creationId xmlns:a16="http://schemas.microsoft.com/office/drawing/2014/main" id="{03636137-93D1-4EF9-92E5-1B30F1AE293D}"/>
              </a:ext>
            </a:extLst>
          </p:cNvPr>
          <p:cNvSpPr txBox="1"/>
          <p:nvPr/>
        </p:nvSpPr>
        <p:spPr>
          <a:xfrm>
            <a:off x="545431" y="165647"/>
            <a:ext cx="11101138" cy="707886"/>
          </a:xfrm>
          <a:prstGeom prst="rect">
            <a:avLst/>
          </a:prstGeom>
          <a:solidFill>
            <a:srgbClr val="FFD040"/>
          </a:solidFill>
        </p:spPr>
        <p:txBody>
          <a:bodyPr wrap="square" rtlCol="0">
            <a:spAutoFit/>
          </a:bodyPr>
          <a:lstStyle/>
          <a:p>
            <a:r>
              <a:rPr lang="en-GB" sz="4000" b="1" dirty="0">
                <a:latin typeface="HK Grotesk"/>
              </a:rPr>
              <a:t>GOLD Challenge:</a:t>
            </a:r>
          </a:p>
        </p:txBody>
      </p:sp>
    </p:spTree>
    <p:extLst>
      <p:ext uri="{BB962C8B-B14F-4D97-AF65-F5344CB8AC3E}">
        <p14:creationId xmlns:p14="http://schemas.microsoft.com/office/powerpoint/2010/main" val="3457605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2182</TotalTime>
  <Words>535</Words>
  <Application>Microsoft Office PowerPoint</Application>
  <PresentationFormat>Widescreen</PresentationFormat>
  <Paragraphs>74</Paragraphs>
  <Slides>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Calibri</vt:lpstr>
      <vt:lpstr>Calibri Light</vt:lpstr>
      <vt:lpstr>Consolas</vt:lpstr>
      <vt:lpstr>HK Grotesk</vt:lpstr>
      <vt:lpstr>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Tally Roberts [nar25] (Staff)</dc:creator>
  <cp:lastModifiedBy>Tomos Fearn [tof13] (Staff)</cp:lastModifiedBy>
  <cp:revision>8</cp:revision>
  <cp:lastPrinted>2021-12-10T18:41:21Z</cp:lastPrinted>
  <dcterms:created xsi:type="dcterms:W3CDTF">2021-10-14T15:22:42Z</dcterms:created>
  <dcterms:modified xsi:type="dcterms:W3CDTF">2022-12-17T01:06:21Z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dfecbd-fc97-4e8a-a9cd-19ed496c406e_Enabled">
    <vt:lpwstr>true</vt:lpwstr>
  </property>
  <property fmtid="{D5CDD505-2E9C-101B-9397-08002B2CF9AE}" pid="3" name="MSIP_Label_f2dfecbd-fc97-4e8a-a9cd-19ed496c406e_SetDate">
    <vt:lpwstr>2022-11-26T09:12:46Z</vt:lpwstr>
  </property>
  <property fmtid="{D5CDD505-2E9C-101B-9397-08002B2CF9AE}" pid="4" name="MSIP_Label_f2dfecbd-fc97-4e8a-a9cd-19ed496c406e_Method">
    <vt:lpwstr>Standard</vt:lpwstr>
  </property>
  <property fmtid="{D5CDD505-2E9C-101B-9397-08002B2CF9AE}" pid="5" name="MSIP_Label_f2dfecbd-fc97-4e8a-a9cd-19ed496c406e_Name">
    <vt:lpwstr>defa4170-0d19-0005-0004-bc88714345d2</vt:lpwstr>
  </property>
  <property fmtid="{D5CDD505-2E9C-101B-9397-08002B2CF9AE}" pid="6" name="MSIP_Label_f2dfecbd-fc97-4e8a-a9cd-19ed496c406e_SiteId">
    <vt:lpwstr>d47b090e-3f5a-4ca0-84d0-9f89d269f175</vt:lpwstr>
  </property>
  <property fmtid="{D5CDD505-2E9C-101B-9397-08002B2CF9AE}" pid="7" name="MSIP_Label_f2dfecbd-fc97-4e8a-a9cd-19ed496c406e_ActionId">
    <vt:lpwstr>ea1d498d-dfab-476e-a08e-f7459261f1e4</vt:lpwstr>
  </property>
  <property fmtid="{D5CDD505-2E9C-101B-9397-08002B2CF9AE}" pid="8" name="MSIP_Label_f2dfecbd-fc97-4e8a-a9cd-19ed496c406e_ContentBits">
    <vt:lpwstr>0</vt:lpwstr>
  </property>
</Properties>
</file>