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sldIdLst>
    <p:sldId id="256" r:id="rId3"/>
    <p:sldId id="257" r:id="rId4"/>
    <p:sldId id="266" r:id="rId5"/>
    <p:sldId id="273" r:id="rId6"/>
    <p:sldId id="269" r:id="rId7"/>
    <p:sldId id="272" r:id="rId8"/>
    <p:sldId id="270" r:id="rId9"/>
    <p:sldId id="27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40"/>
    <a:srgbClr val="CFCFCF"/>
    <a:srgbClr val="FF99FF"/>
    <a:srgbClr val="CCB0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0D1D22-7009-1E4B-9875-9C081715075F}" v="11" dt="2023-01-08T11:56:02.7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95846"/>
  </p:normalViewPr>
  <p:slideViewPr>
    <p:cSldViewPr snapToGrid="0">
      <p:cViewPr varScale="1">
        <p:scale>
          <a:sx n="103" d="100"/>
          <a:sy n="103" d="100"/>
        </p:scale>
        <p:origin x="77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ia Shaw [phs] (Staff)" userId="dafa3f6a-a603-4426-a657-2b6554a4c94c" providerId="ADAL" clId="{680D1D22-7009-1E4B-9875-9C081715075F}"/>
    <pc:docChg chg="undo custSel addSld delSld modSld">
      <pc:chgData name="Patricia Shaw [phs] (Staff)" userId="dafa3f6a-a603-4426-a657-2b6554a4c94c" providerId="ADAL" clId="{680D1D22-7009-1E4B-9875-9C081715075F}" dt="2023-01-08T11:56:02.769" v="51" actId="166"/>
      <pc:docMkLst>
        <pc:docMk/>
      </pc:docMkLst>
      <pc:sldChg chg="addSp delSp modSp mod">
        <pc:chgData name="Patricia Shaw [phs] (Staff)" userId="dafa3f6a-a603-4426-a657-2b6554a4c94c" providerId="ADAL" clId="{680D1D22-7009-1E4B-9875-9C081715075F}" dt="2023-01-08T11:56:02.769" v="51" actId="166"/>
        <pc:sldMkLst>
          <pc:docMk/>
          <pc:sldMk cId="3155859450" sldId="266"/>
        </pc:sldMkLst>
        <pc:spChg chg="del">
          <ac:chgData name="Patricia Shaw [phs] (Staff)" userId="dafa3f6a-a603-4426-a657-2b6554a4c94c" providerId="ADAL" clId="{680D1D22-7009-1E4B-9875-9C081715075F}" dt="2023-01-08T10:00:39.414" v="5" actId="478"/>
          <ac:spMkLst>
            <pc:docMk/>
            <pc:sldMk cId="3155859450" sldId="266"/>
            <ac:spMk id="2" creationId="{1E7DF87B-2224-B070-1673-E01521ADA8D1}"/>
          </ac:spMkLst>
        </pc:spChg>
        <pc:spChg chg="del">
          <ac:chgData name="Patricia Shaw [phs] (Staff)" userId="dafa3f6a-a603-4426-a657-2b6554a4c94c" providerId="ADAL" clId="{680D1D22-7009-1E4B-9875-9C081715075F}" dt="2023-01-08T10:00:41.737" v="6" actId="478"/>
          <ac:spMkLst>
            <pc:docMk/>
            <pc:sldMk cId="3155859450" sldId="266"/>
            <ac:spMk id="7" creationId="{B9A7B5AF-FECC-C555-3F15-D288371D5DF2}"/>
          </ac:spMkLst>
        </pc:spChg>
        <pc:spChg chg="del">
          <ac:chgData name="Patricia Shaw [phs] (Staff)" userId="dafa3f6a-a603-4426-a657-2b6554a4c94c" providerId="ADAL" clId="{680D1D22-7009-1E4B-9875-9C081715075F}" dt="2023-01-08T10:00:37.139" v="4" actId="478"/>
          <ac:spMkLst>
            <pc:docMk/>
            <pc:sldMk cId="3155859450" sldId="266"/>
            <ac:spMk id="13" creationId="{EB962566-E996-4258-2EE8-AEF0A3247ABB}"/>
          </ac:spMkLst>
        </pc:spChg>
        <pc:spChg chg="add del mod">
          <ac:chgData name="Patricia Shaw [phs] (Staff)" userId="dafa3f6a-a603-4426-a657-2b6554a4c94c" providerId="ADAL" clId="{680D1D22-7009-1E4B-9875-9C081715075F}" dt="2023-01-08T10:17:39.704" v="46" actId="1076"/>
          <ac:spMkLst>
            <pc:docMk/>
            <pc:sldMk cId="3155859450" sldId="266"/>
            <ac:spMk id="27" creationId="{8ED8C295-5DAD-40BB-B681-2DBEA3E9AFB3}"/>
          </ac:spMkLst>
        </pc:spChg>
        <pc:picChg chg="add mod">
          <ac:chgData name="Patricia Shaw [phs] (Staff)" userId="dafa3f6a-a603-4426-a657-2b6554a4c94c" providerId="ADAL" clId="{680D1D22-7009-1E4B-9875-9C081715075F}" dt="2023-01-08T11:55:50.033" v="49" actId="1076"/>
          <ac:picMkLst>
            <pc:docMk/>
            <pc:sldMk cId="3155859450" sldId="266"/>
            <ac:picMk id="2" creationId="{567E45FA-C528-2B13-37D3-6E358114F863}"/>
          </ac:picMkLst>
        </pc:picChg>
        <pc:picChg chg="del">
          <ac:chgData name="Patricia Shaw [phs] (Staff)" userId="dafa3f6a-a603-4426-a657-2b6554a4c94c" providerId="ADAL" clId="{680D1D22-7009-1E4B-9875-9C081715075F}" dt="2023-01-08T10:00:32.409" v="3" actId="478"/>
          <ac:picMkLst>
            <pc:docMk/>
            <pc:sldMk cId="3155859450" sldId="266"/>
            <ac:picMk id="3" creationId="{AE5F10AF-862E-4423-9A34-8DDDF8835C13}"/>
          </ac:picMkLst>
        </pc:picChg>
        <pc:cxnChg chg="del mod">
          <ac:chgData name="Patricia Shaw [phs] (Staff)" userId="dafa3f6a-a603-4426-a657-2b6554a4c94c" providerId="ADAL" clId="{680D1D22-7009-1E4B-9875-9C081715075F}" dt="2023-01-08T10:00:43.037" v="7" actId="478"/>
          <ac:cxnSpMkLst>
            <pc:docMk/>
            <pc:sldMk cId="3155859450" sldId="266"/>
            <ac:cxnSpMk id="10" creationId="{F36471BE-EAB6-7D62-C3D5-3634D9193B12}"/>
          </ac:cxnSpMkLst>
        </pc:cxnChg>
        <pc:cxnChg chg="del">
          <ac:chgData name="Patricia Shaw [phs] (Staff)" userId="dafa3f6a-a603-4426-a657-2b6554a4c94c" providerId="ADAL" clId="{680D1D22-7009-1E4B-9875-9C081715075F}" dt="2023-01-08T10:17:43.652" v="47" actId="478"/>
          <ac:cxnSpMkLst>
            <pc:docMk/>
            <pc:sldMk cId="3155859450" sldId="266"/>
            <ac:cxnSpMk id="16" creationId="{0892D250-FCB7-C18A-9FBA-FDDE262DDC6D}"/>
          </ac:cxnSpMkLst>
        </pc:cxnChg>
        <pc:cxnChg chg="mod">
          <ac:chgData name="Patricia Shaw [phs] (Staff)" userId="dafa3f6a-a603-4426-a657-2b6554a4c94c" providerId="ADAL" clId="{680D1D22-7009-1E4B-9875-9C081715075F}" dt="2023-01-08T11:56:02.769" v="51" actId="166"/>
          <ac:cxnSpMkLst>
            <pc:docMk/>
            <pc:sldMk cId="3155859450" sldId="266"/>
            <ac:cxnSpMk id="25" creationId="{41DA291E-151B-468B-9A13-CFD2FE3E5204}"/>
          </ac:cxnSpMkLst>
        </pc:cxnChg>
      </pc:sldChg>
      <pc:sldChg chg="add">
        <pc:chgData name="Patricia Shaw [phs] (Staff)" userId="dafa3f6a-a603-4426-a657-2b6554a4c94c" providerId="ADAL" clId="{680D1D22-7009-1E4B-9875-9C081715075F}" dt="2023-01-08T10:00:28.156" v="2"/>
        <pc:sldMkLst>
          <pc:docMk/>
          <pc:sldMk cId="2982130947" sldId="273"/>
        </pc:sldMkLst>
      </pc:sldChg>
      <pc:sldChg chg="new del">
        <pc:chgData name="Patricia Shaw [phs] (Staff)" userId="dafa3f6a-a603-4426-a657-2b6554a4c94c" providerId="ADAL" clId="{680D1D22-7009-1E4B-9875-9C081715075F}" dt="2023-01-08T10:00:26.542" v="1" actId="2696"/>
        <pc:sldMkLst>
          <pc:docMk/>
          <pc:sldMk cId="3420685357" sldId="27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1185C-FDCC-A243-8007-1B24DE82DC3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8F895FB-C866-2647-ABA5-FB882A7E22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9BA8BBB-B085-BE40-88DD-38D0E71880F0}"/>
              </a:ext>
            </a:extLst>
          </p:cNvPr>
          <p:cNvSpPr>
            <a:spLocks noGrp="1"/>
          </p:cNvSpPr>
          <p:nvPr>
            <p:ph type="dt" sz="half" idx="10"/>
          </p:nvPr>
        </p:nvSpPr>
        <p:spPr/>
        <p:txBody>
          <a:bodyPr/>
          <a:lstStyle/>
          <a:p>
            <a:fld id="{5DD29F7A-450F-A349-A521-FB993C14A5A7}" type="datetimeFigureOut">
              <a:rPr lang="en-US" smtClean="0"/>
              <a:t>1/8/23</a:t>
            </a:fld>
            <a:endParaRPr lang="en-US"/>
          </a:p>
        </p:txBody>
      </p:sp>
      <p:sp>
        <p:nvSpPr>
          <p:cNvPr id="5" name="Footer Placeholder 4">
            <a:extLst>
              <a:ext uri="{FF2B5EF4-FFF2-40B4-BE49-F238E27FC236}">
                <a16:creationId xmlns:a16="http://schemas.microsoft.com/office/drawing/2014/main" id="{542419A3-CA4B-5947-8E6D-A8B2667283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F8EFE-ED92-2B4E-B8A1-D991CDDEF234}"/>
              </a:ext>
            </a:extLst>
          </p:cNvPr>
          <p:cNvSpPr>
            <a:spLocks noGrp="1"/>
          </p:cNvSpPr>
          <p:nvPr>
            <p:ph type="sldNum" sz="quarter" idx="12"/>
          </p:nvPr>
        </p:nvSpPr>
        <p:spPr/>
        <p:txBody>
          <a:bodyPr/>
          <a:lstStyle/>
          <a:p>
            <a:fld id="{B2EFA918-EF0C-7044-BBAF-DCA4820A0E73}" type="slidenum">
              <a:rPr lang="en-US" smtClean="0"/>
              <a:t>‹#›</a:t>
            </a:fld>
            <a:endParaRPr lang="en-US"/>
          </a:p>
        </p:txBody>
      </p:sp>
    </p:spTree>
    <p:extLst>
      <p:ext uri="{BB962C8B-B14F-4D97-AF65-F5344CB8AC3E}">
        <p14:creationId xmlns:p14="http://schemas.microsoft.com/office/powerpoint/2010/main" val="1150901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C540CA-5858-4B6D-80A4-D0F3B857DA30}"/>
              </a:ext>
            </a:extLst>
          </p:cNvPr>
          <p:cNvSpPr>
            <a:spLocks noGrp="1"/>
          </p:cNvSpPr>
          <p:nvPr>
            <p:ph type="dt" sz="half" idx="10"/>
          </p:nvPr>
        </p:nvSpPr>
        <p:spPr/>
        <p:txBody>
          <a:bodyPr/>
          <a:lstStyle/>
          <a:p>
            <a:fld id="{23C15FFC-0D0D-402E-BB27-D1F0AE490D07}" type="datetimeFigureOut">
              <a:rPr lang="en-GB" smtClean="0"/>
              <a:t>08/01/2023</a:t>
            </a:fld>
            <a:endParaRPr lang="en-GB"/>
          </a:p>
        </p:txBody>
      </p:sp>
      <p:sp>
        <p:nvSpPr>
          <p:cNvPr id="3" name="Footer Placeholder 2">
            <a:extLst>
              <a:ext uri="{FF2B5EF4-FFF2-40B4-BE49-F238E27FC236}">
                <a16:creationId xmlns:a16="http://schemas.microsoft.com/office/drawing/2014/main" id="{1F089D5A-467D-4FA2-8EE1-467E41A0D1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21441B-AAA4-4EC9-A9EC-8DB2336DC0ED}"/>
              </a:ext>
            </a:extLst>
          </p:cNvPr>
          <p:cNvSpPr>
            <a:spLocks noGrp="1"/>
          </p:cNvSpPr>
          <p:nvPr>
            <p:ph type="sldNum" sz="quarter" idx="12"/>
          </p:nvPr>
        </p:nvSpPr>
        <p:spPr/>
        <p:txBody>
          <a:bodyPr/>
          <a:lstStyle/>
          <a:p>
            <a:fld id="{03561848-7F7B-45CF-8A99-FC7F35968FFE}" type="slidenum">
              <a:rPr lang="en-GB" smtClean="0"/>
              <a:t>‹#›</a:t>
            </a:fld>
            <a:endParaRPr lang="en-GB"/>
          </a:p>
        </p:txBody>
      </p:sp>
    </p:spTree>
    <p:extLst>
      <p:ext uri="{BB962C8B-B14F-4D97-AF65-F5344CB8AC3E}">
        <p14:creationId xmlns:p14="http://schemas.microsoft.com/office/powerpoint/2010/main" val="24158675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C8B4E4-7061-8240-82DC-8801AA432A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28E0EDF-60AA-754C-A6D4-94364CC48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FD9863B-2A4D-DE48-9D67-87E2904A4E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F7A-450F-A349-A521-FB993C14A5A7}" type="datetimeFigureOut">
              <a:rPr lang="en-US" smtClean="0"/>
              <a:t>1/8/23</a:t>
            </a:fld>
            <a:endParaRPr lang="en-US"/>
          </a:p>
        </p:txBody>
      </p:sp>
      <p:sp>
        <p:nvSpPr>
          <p:cNvPr id="5" name="Footer Placeholder 4">
            <a:extLst>
              <a:ext uri="{FF2B5EF4-FFF2-40B4-BE49-F238E27FC236}">
                <a16:creationId xmlns:a16="http://schemas.microsoft.com/office/drawing/2014/main" id="{C769C5E0-6B47-8C42-9489-6C41CFD0CA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C8016FC-0C27-C346-98A8-B39E384032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FA918-EF0C-7044-BBAF-DCA4820A0E73}" type="slidenum">
              <a:rPr lang="en-US" smtClean="0"/>
              <a:t>‹#›</a:t>
            </a:fld>
            <a:endParaRPr lang="en-US"/>
          </a:p>
        </p:txBody>
      </p:sp>
    </p:spTree>
    <p:extLst>
      <p:ext uri="{BB962C8B-B14F-4D97-AF65-F5344CB8AC3E}">
        <p14:creationId xmlns:p14="http://schemas.microsoft.com/office/powerpoint/2010/main" val="4204941880"/>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E49071-C396-4474-B076-5CAF9752CA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737CEB1-822D-4B5C-BD2C-2031F6B68A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CC264C-E100-4FF5-AF36-C578E9E7C1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C15FFC-0D0D-402E-BB27-D1F0AE490D07}" type="datetimeFigureOut">
              <a:rPr lang="en-GB" smtClean="0"/>
              <a:t>08/01/2023</a:t>
            </a:fld>
            <a:endParaRPr lang="en-GB"/>
          </a:p>
        </p:txBody>
      </p:sp>
      <p:sp>
        <p:nvSpPr>
          <p:cNvPr id="5" name="Footer Placeholder 4">
            <a:extLst>
              <a:ext uri="{FF2B5EF4-FFF2-40B4-BE49-F238E27FC236}">
                <a16:creationId xmlns:a16="http://schemas.microsoft.com/office/drawing/2014/main" id="{B52B23DD-49AC-4C67-92B5-9E0CD0EAC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65AAE4-141E-4C19-B46A-77A40CCCDD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561848-7F7B-45CF-8A99-FC7F35968FFE}" type="slidenum">
              <a:rPr lang="en-GB" smtClean="0"/>
              <a:t>‹#›</a:t>
            </a:fld>
            <a:endParaRPr lang="en-GB"/>
          </a:p>
        </p:txBody>
      </p:sp>
    </p:spTree>
    <p:extLst>
      <p:ext uri="{BB962C8B-B14F-4D97-AF65-F5344CB8AC3E}">
        <p14:creationId xmlns:p14="http://schemas.microsoft.com/office/powerpoint/2010/main" val="492614499"/>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extLst>
              <p:ext uri="{D42A27DB-BD31-4B8C-83A1-F6EECF244321}">
                <p14:modId xmlns:p14="http://schemas.microsoft.com/office/powerpoint/2010/main" val="3052432627"/>
              </p:ext>
            </p:extLst>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Intro to Valiant robots</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
        <p:nvSpPr>
          <p:cNvPr id="2" name="TextBox 1">
            <a:extLst>
              <a:ext uri="{FF2B5EF4-FFF2-40B4-BE49-F238E27FC236}">
                <a16:creationId xmlns:a16="http://schemas.microsoft.com/office/drawing/2014/main" id="{439BFA83-1F65-0E64-547E-F0F5E78EDD84}"/>
              </a:ext>
            </a:extLst>
          </p:cNvPr>
          <p:cNvSpPr txBox="1"/>
          <p:nvPr/>
        </p:nvSpPr>
        <p:spPr>
          <a:xfrm>
            <a:off x="4833257" y="4073236"/>
            <a:ext cx="1782283" cy="369332"/>
          </a:xfrm>
          <a:prstGeom prst="rect">
            <a:avLst/>
          </a:prstGeom>
          <a:noFill/>
        </p:spPr>
        <p:txBody>
          <a:bodyPr wrap="none" rtlCol="0">
            <a:spAutoFit/>
          </a:bodyPr>
          <a:lstStyle/>
          <a:p>
            <a:r>
              <a:rPr lang="en-GB" dirty="0"/>
              <a:t>Week 1 exercises</a:t>
            </a:r>
          </a:p>
        </p:txBody>
      </p:sp>
    </p:spTree>
    <p:extLst>
      <p:ext uri="{BB962C8B-B14F-4D97-AF65-F5344CB8AC3E}">
        <p14:creationId xmlns:p14="http://schemas.microsoft.com/office/powerpoint/2010/main" val="638431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CC00"/>
        </a:solidFill>
        <a:effectLst/>
      </p:bgPr>
    </p:bg>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4D1F370C-5D81-2B4D-956A-23E4BF937CFF}"/>
              </a:ext>
            </a:extLst>
          </p:cNvPr>
          <p:cNvGraphicFramePr>
            <a:graphicFrameLocks noGrp="1"/>
          </p:cNvGraphicFramePr>
          <p:nvPr/>
        </p:nvGraphicFramePr>
        <p:xfrm>
          <a:off x="2009192" y="1948555"/>
          <a:ext cx="8173616" cy="1482000"/>
        </p:xfrm>
        <a:graphic>
          <a:graphicData uri="http://schemas.openxmlformats.org/drawingml/2006/table">
            <a:tbl>
              <a:tblPr firstRow="1" bandRow="1">
                <a:effectLst/>
                <a:tableStyleId>{5C22544A-7EE6-4342-B048-85BDC9FD1C3A}</a:tableStyleId>
              </a:tblPr>
              <a:tblGrid>
                <a:gridCol w="8173616">
                  <a:extLst>
                    <a:ext uri="{9D8B030D-6E8A-4147-A177-3AD203B41FA5}">
                      <a16:colId xmlns:a16="http://schemas.microsoft.com/office/drawing/2014/main" val="925604362"/>
                    </a:ext>
                  </a:extLst>
                </a:gridCol>
              </a:tblGrid>
              <a:tr h="0">
                <a:tc>
                  <a:txBody>
                    <a:bodyPr/>
                    <a:lstStyle/>
                    <a:p>
                      <a:r>
                        <a:rPr lang="en-US" sz="5000" dirty="0">
                          <a:solidFill>
                            <a:srgbClr val="242753"/>
                          </a:solidFill>
                          <a:latin typeface="HK Grotesk" pitchFamily="2" charset="77"/>
                        </a:rPr>
                        <a:t>Thank You</a:t>
                      </a:r>
                    </a:p>
                  </a:txBody>
                  <a:tcPr marL="0" marR="0" marT="360000" marB="360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242753"/>
                      </a:solidFill>
                      <a:prstDash val="solid"/>
                      <a:round/>
                      <a:headEnd type="none" w="med" len="med"/>
                      <a:tailEnd type="none" w="med" len="med"/>
                    </a:lnT>
                    <a:lnB w="12700" cap="flat" cmpd="sng" algn="ctr">
                      <a:solidFill>
                        <a:srgbClr val="242753"/>
                      </a:solidFill>
                      <a:prstDash val="solid"/>
                      <a:round/>
                      <a:headEnd type="none" w="med" len="med"/>
                      <a:tailEnd type="none" w="med" len="med"/>
                    </a:lnB>
                    <a:noFill/>
                  </a:tcPr>
                </a:tc>
                <a:extLst>
                  <a:ext uri="{0D108BD9-81ED-4DB2-BD59-A6C34878D82A}">
                    <a16:rowId xmlns:a16="http://schemas.microsoft.com/office/drawing/2014/main" val="1004175720"/>
                  </a:ext>
                </a:extLst>
              </a:tr>
            </a:tbl>
          </a:graphicData>
        </a:graphic>
      </p:graphicFrame>
      <p:pic>
        <p:nvPicPr>
          <p:cNvPr id="4" name="Picture 3">
            <a:extLst>
              <a:ext uri="{FF2B5EF4-FFF2-40B4-BE49-F238E27FC236}">
                <a16:creationId xmlns:a16="http://schemas.microsoft.com/office/drawing/2014/main" id="{92076B6D-E3FC-4870-9CF9-639591AFBF5D}"/>
              </a:ext>
            </a:extLst>
          </p:cNvPr>
          <p:cNvPicPr>
            <a:picLocks noChangeAspect="1"/>
          </p:cNvPicPr>
          <p:nvPr/>
        </p:nvPicPr>
        <p:blipFill>
          <a:blip r:embed="rId2"/>
          <a:srcRect/>
          <a:stretch/>
        </p:blipFill>
        <p:spPr>
          <a:xfrm>
            <a:off x="0" y="4953000"/>
            <a:ext cx="12192000" cy="1905000"/>
          </a:xfrm>
          <a:prstGeom prst="rect">
            <a:avLst/>
          </a:prstGeom>
        </p:spPr>
      </p:pic>
    </p:spTree>
    <p:extLst>
      <p:ext uri="{BB962C8B-B14F-4D97-AF65-F5344CB8AC3E}">
        <p14:creationId xmlns:p14="http://schemas.microsoft.com/office/powerpoint/2010/main" val="1649532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4" name="Rectangle 3">
            <a:extLst>
              <a:ext uri="{FF2B5EF4-FFF2-40B4-BE49-F238E27FC236}">
                <a16:creationId xmlns:a16="http://schemas.microsoft.com/office/drawing/2014/main" id="{95366E44-ACDB-4698-8606-F1B54E1437CA}"/>
              </a:ext>
            </a:extLst>
          </p:cNvPr>
          <p:cNvSpPr/>
          <p:nvPr/>
        </p:nvSpPr>
        <p:spPr>
          <a:xfrm>
            <a:off x="3681827" y="2133600"/>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545431" y="192395"/>
            <a:ext cx="10385424" cy="3539430"/>
          </a:xfrm>
          <a:prstGeom prst="rect">
            <a:avLst/>
          </a:prstGeom>
          <a:noFill/>
        </p:spPr>
        <p:txBody>
          <a:bodyPr wrap="square" rtlCol="0">
            <a:spAutoFit/>
          </a:bodyPr>
          <a:lstStyle/>
          <a:p>
            <a:r>
              <a:rPr lang="en-GB" sz="4000" b="1" dirty="0">
                <a:latin typeface="HK Grotesk" panose="00000500000000000000" pitchFamily="50" charset="0"/>
              </a:rPr>
              <a:t>Building and Programming robots in TINKERCAD</a:t>
            </a:r>
          </a:p>
          <a:p>
            <a:endParaRPr lang="en-GB" sz="4000" b="1" dirty="0">
              <a:latin typeface="HK Grotesk" panose="00000500000000000000" pitchFamily="50" charset="0"/>
            </a:endParaRPr>
          </a:p>
          <a:p>
            <a:r>
              <a:rPr lang="en-GB" sz="2400" b="1" dirty="0">
                <a:latin typeface="HK Grotesk" panose="00000500000000000000" pitchFamily="50" charset="0"/>
              </a:rPr>
              <a:t>This week you be introduced to the Valiant robots through </a:t>
            </a:r>
            <a:r>
              <a:rPr lang="en-GB" sz="2400" b="1" dirty="0" err="1">
                <a:latin typeface="HK Grotesk" panose="00000500000000000000" pitchFamily="50" charset="0"/>
              </a:rPr>
              <a:t>TinkerCAD</a:t>
            </a:r>
            <a:r>
              <a:rPr lang="en-GB" sz="2400" b="1" dirty="0">
                <a:latin typeface="HK Grotesk" panose="00000500000000000000" pitchFamily="50" charset="0"/>
              </a:rPr>
              <a:t>. This workshop aims to develop your text programming skills.</a:t>
            </a:r>
            <a:endParaRPr lang="en-GB" sz="2400" dirty="0">
              <a:latin typeface="HK Grotesk" panose="00000500000000000000" pitchFamily="50" charset="0"/>
            </a:endParaRPr>
          </a:p>
          <a:p>
            <a:endParaRPr lang="en-GB" sz="2400" dirty="0">
              <a:latin typeface="HK Grotesk" panose="00000500000000000000" pitchFamily="50" charset="0"/>
            </a:endParaRPr>
          </a:p>
          <a:p>
            <a:endParaRPr lang="en-GB" sz="2400" dirty="0">
              <a:latin typeface="HK Grotesk" panose="00000500000000000000" pitchFamily="50" charset="0"/>
            </a:endParaRPr>
          </a:p>
          <a:p>
            <a:r>
              <a:rPr lang="en-GB" sz="2400" dirty="0">
                <a:latin typeface="HK Grotesk" panose="00000500000000000000" pitchFamily="50" charset="0"/>
              </a:rPr>
              <a:t>Please complete the bronze requirements before starting the silver, </a:t>
            </a:r>
            <a:br>
              <a:rPr lang="en-GB" sz="2400" dirty="0">
                <a:latin typeface="HK Grotesk" panose="00000500000000000000" pitchFamily="50" charset="0"/>
              </a:rPr>
            </a:br>
            <a:r>
              <a:rPr lang="en-GB" sz="2400" dirty="0">
                <a:latin typeface="HK Grotesk" panose="00000500000000000000" pitchFamily="50" charset="0"/>
              </a:rPr>
              <a:t>and complete the silver before starting the gold.</a:t>
            </a:r>
          </a:p>
        </p:txBody>
      </p:sp>
    </p:spTree>
    <p:extLst>
      <p:ext uri="{BB962C8B-B14F-4D97-AF65-F5344CB8AC3E}">
        <p14:creationId xmlns:p14="http://schemas.microsoft.com/office/powerpoint/2010/main" val="2873581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655927" y="528554"/>
            <a:ext cx="5691129" cy="1323439"/>
          </a:xfrm>
          <a:prstGeom prst="rect">
            <a:avLst/>
          </a:prstGeom>
          <a:noFill/>
        </p:spPr>
        <p:txBody>
          <a:bodyPr wrap="square" rtlCol="0">
            <a:spAutoFit/>
          </a:bodyPr>
          <a:lstStyle/>
          <a:p>
            <a:r>
              <a:rPr lang="en-GB" sz="4000" b="1" dirty="0">
                <a:latin typeface="HK Grotesk" panose="00000500000000000000" pitchFamily="50" charset="0"/>
              </a:rPr>
              <a:t>Getting Started</a:t>
            </a:r>
          </a:p>
          <a:p>
            <a:endParaRPr lang="en-GB" sz="4000" b="1" dirty="0">
              <a:latin typeface="HK Grotesk" panose="00000500000000000000" pitchFamily="50" charset="0"/>
            </a:endParaRPr>
          </a:p>
        </p:txBody>
      </p:sp>
      <p:sp>
        <p:nvSpPr>
          <p:cNvPr id="27" name="TextBox 26">
            <a:extLst>
              <a:ext uri="{FF2B5EF4-FFF2-40B4-BE49-F238E27FC236}">
                <a16:creationId xmlns:a16="http://schemas.microsoft.com/office/drawing/2014/main" id="{8ED8C295-5DAD-40BB-B681-2DBEA3E9AFB3}"/>
              </a:ext>
            </a:extLst>
          </p:cNvPr>
          <p:cNvSpPr txBox="1"/>
          <p:nvPr/>
        </p:nvSpPr>
        <p:spPr>
          <a:xfrm>
            <a:off x="157567" y="1603459"/>
            <a:ext cx="2395628" cy="646331"/>
          </a:xfrm>
          <a:prstGeom prst="rect">
            <a:avLst/>
          </a:prstGeom>
          <a:solidFill>
            <a:schemeClr val="accent1">
              <a:lumMod val="20000"/>
              <a:lumOff val="80000"/>
            </a:schemeClr>
          </a:solidFill>
          <a:ln>
            <a:solidFill>
              <a:schemeClr val="accent1"/>
            </a:solidFill>
          </a:ln>
        </p:spPr>
        <p:txBody>
          <a:bodyPr wrap="square" rtlCol="0">
            <a:spAutoFit/>
          </a:bodyPr>
          <a:lstStyle/>
          <a:p>
            <a:r>
              <a:rPr lang="en-GB" dirty="0">
                <a:solidFill>
                  <a:srgbClr val="002060"/>
                </a:solidFill>
                <a:latin typeface="HK Grotesk" panose="00000500000000000000" pitchFamily="50" charset="0"/>
              </a:rPr>
              <a:t>Activity containing pre-made circuit</a:t>
            </a:r>
          </a:p>
        </p:txBody>
      </p:sp>
      <p:pic>
        <p:nvPicPr>
          <p:cNvPr id="2" name="Picture 1">
            <a:extLst>
              <a:ext uri="{FF2B5EF4-FFF2-40B4-BE49-F238E27FC236}">
                <a16:creationId xmlns:a16="http://schemas.microsoft.com/office/drawing/2014/main" id="{567E45FA-C528-2B13-37D3-6E358114F863}"/>
              </a:ext>
            </a:extLst>
          </p:cNvPr>
          <p:cNvPicPr>
            <a:picLocks noChangeAspect="1"/>
          </p:cNvPicPr>
          <p:nvPr/>
        </p:nvPicPr>
        <p:blipFill>
          <a:blip r:embed="rId3"/>
          <a:stretch>
            <a:fillRect/>
          </a:stretch>
        </p:blipFill>
        <p:spPr>
          <a:xfrm>
            <a:off x="2553195" y="1190273"/>
            <a:ext cx="7772400" cy="4330607"/>
          </a:xfrm>
          <a:prstGeom prst="rect">
            <a:avLst/>
          </a:prstGeom>
        </p:spPr>
      </p:pic>
      <p:cxnSp>
        <p:nvCxnSpPr>
          <p:cNvPr id="25" name="Straight Arrow Connector 24">
            <a:extLst>
              <a:ext uri="{FF2B5EF4-FFF2-40B4-BE49-F238E27FC236}">
                <a16:creationId xmlns:a16="http://schemas.microsoft.com/office/drawing/2014/main" id="{41DA291E-151B-468B-9A13-CFD2FE3E5204}"/>
              </a:ext>
            </a:extLst>
          </p:cNvPr>
          <p:cNvCxnSpPr>
            <a:cxnSpLocks/>
          </p:cNvCxnSpPr>
          <p:nvPr/>
        </p:nvCxnSpPr>
        <p:spPr>
          <a:xfrm>
            <a:off x="1197814" y="2232967"/>
            <a:ext cx="4473937" cy="1535844"/>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5859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E5F10AF-862E-4423-9A34-8DDDF8835C13}"/>
              </a:ext>
            </a:extLst>
          </p:cNvPr>
          <p:cNvPicPr>
            <a:picLocks noChangeAspect="1"/>
          </p:cNvPicPr>
          <p:nvPr/>
        </p:nvPicPr>
        <p:blipFill>
          <a:blip r:embed="rId2"/>
          <a:stretch>
            <a:fillRect/>
          </a:stretch>
        </p:blipFill>
        <p:spPr>
          <a:xfrm>
            <a:off x="0" y="-84620"/>
            <a:ext cx="12192000" cy="5863862"/>
          </a:xfrm>
          <a:prstGeom prst="rect">
            <a:avLst/>
          </a:prstGeom>
        </p:spPr>
      </p:pic>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3"/>
          <a:srcRect/>
          <a:stretch/>
        </p:blipFill>
        <p:spPr>
          <a:xfrm>
            <a:off x="0" y="4953000"/>
            <a:ext cx="12192000" cy="1905000"/>
          </a:xfrm>
          <a:prstGeom prst="rect">
            <a:avLst/>
          </a:prstGeom>
        </p:spPr>
      </p:pic>
      <p:sp>
        <p:nvSpPr>
          <p:cNvPr id="5" name="Rectangle 4">
            <a:extLst>
              <a:ext uri="{FF2B5EF4-FFF2-40B4-BE49-F238E27FC236}">
                <a16:creationId xmlns:a16="http://schemas.microsoft.com/office/drawing/2014/main" id="{1355D525-D02D-4186-96A2-1E8CAA2C46BF}"/>
              </a:ext>
            </a:extLst>
          </p:cNvPr>
          <p:cNvSpPr/>
          <p:nvPr/>
        </p:nvSpPr>
        <p:spPr>
          <a:xfrm>
            <a:off x="7716254" y="2077453"/>
            <a:ext cx="793921" cy="769858"/>
          </a:xfrm>
          <a:prstGeom prst="rect">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a:extLst>
              <a:ext uri="{FF2B5EF4-FFF2-40B4-BE49-F238E27FC236}">
                <a16:creationId xmlns:a16="http://schemas.microsoft.com/office/drawing/2014/main" id="{4D19F345-459E-4B3F-80B9-BDACF33CC1FF}"/>
              </a:ext>
            </a:extLst>
          </p:cNvPr>
          <p:cNvSpPr txBox="1"/>
          <p:nvPr/>
        </p:nvSpPr>
        <p:spPr>
          <a:xfrm>
            <a:off x="655927" y="528554"/>
            <a:ext cx="5691129" cy="1323439"/>
          </a:xfrm>
          <a:prstGeom prst="rect">
            <a:avLst/>
          </a:prstGeom>
          <a:noFill/>
        </p:spPr>
        <p:txBody>
          <a:bodyPr wrap="square" rtlCol="0">
            <a:spAutoFit/>
          </a:bodyPr>
          <a:lstStyle/>
          <a:p>
            <a:r>
              <a:rPr lang="en-GB" sz="4000" b="1" dirty="0">
                <a:latin typeface="HK Grotesk" panose="00000500000000000000" pitchFamily="50" charset="0"/>
              </a:rPr>
              <a:t>Getting Started</a:t>
            </a:r>
          </a:p>
          <a:p>
            <a:endParaRPr lang="en-GB" sz="4000" b="1" dirty="0">
              <a:latin typeface="HK Grotesk" panose="00000500000000000000" pitchFamily="50" charset="0"/>
            </a:endParaRPr>
          </a:p>
        </p:txBody>
      </p:sp>
      <p:cxnSp>
        <p:nvCxnSpPr>
          <p:cNvPr id="25" name="Straight Arrow Connector 24">
            <a:extLst>
              <a:ext uri="{FF2B5EF4-FFF2-40B4-BE49-F238E27FC236}">
                <a16:creationId xmlns:a16="http://schemas.microsoft.com/office/drawing/2014/main" id="{41DA291E-151B-468B-9A13-CFD2FE3E5204}"/>
              </a:ext>
            </a:extLst>
          </p:cNvPr>
          <p:cNvCxnSpPr>
            <a:cxnSpLocks/>
          </p:cNvCxnSpPr>
          <p:nvPr/>
        </p:nvCxnSpPr>
        <p:spPr>
          <a:xfrm>
            <a:off x="1197814" y="2232967"/>
            <a:ext cx="753181" cy="614344"/>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8ED8C295-5DAD-40BB-B681-2DBEA3E9AFB3}"/>
              </a:ext>
            </a:extLst>
          </p:cNvPr>
          <p:cNvSpPr txBox="1"/>
          <p:nvPr/>
        </p:nvSpPr>
        <p:spPr>
          <a:xfrm>
            <a:off x="0" y="1268549"/>
            <a:ext cx="2395628" cy="952725"/>
          </a:xfrm>
          <a:prstGeom prst="rect">
            <a:avLst/>
          </a:prstGeom>
          <a:solidFill>
            <a:schemeClr val="accent1">
              <a:lumMod val="20000"/>
              <a:lumOff val="80000"/>
            </a:schemeClr>
          </a:solidFill>
          <a:ln>
            <a:solidFill>
              <a:schemeClr val="accent1"/>
            </a:solidFill>
          </a:ln>
        </p:spPr>
        <p:txBody>
          <a:bodyPr wrap="square" rtlCol="0">
            <a:spAutoFit/>
          </a:bodyPr>
          <a:lstStyle/>
          <a:p>
            <a:r>
              <a:rPr lang="en-GB" dirty="0">
                <a:solidFill>
                  <a:srgbClr val="002060"/>
                </a:solidFill>
                <a:latin typeface="HK Grotesk" panose="00000500000000000000" pitchFamily="50" charset="0"/>
              </a:rPr>
              <a:t>Pre-made circuit is identical to robot for challenge day.</a:t>
            </a:r>
          </a:p>
        </p:txBody>
      </p:sp>
      <p:sp>
        <p:nvSpPr>
          <p:cNvPr id="2" name="Rectangle 1">
            <a:extLst>
              <a:ext uri="{FF2B5EF4-FFF2-40B4-BE49-F238E27FC236}">
                <a16:creationId xmlns:a16="http://schemas.microsoft.com/office/drawing/2014/main" id="{1E7DF87B-2224-B070-1673-E01521ADA8D1}"/>
              </a:ext>
            </a:extLst>
          </p:cNvPr>
          <p:cNvSpPr/>
          <p:nvPr/>
        </p:nvSpPr>
        <p:spPr>
          <a:xfrm>
            <a:off x="7716254" y="1078758"/>
            <a:ext cx="4372827" cy="43601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7" name="TextBox 6">
            <a:extLst>
              <a:ext uri="{FF2B5EF4-FFF2-40B4-BE49-F238E27FC236}">
                <a16:creationId xmlns:a16="http://schemas.microsoft.com/office/drawing/2014/main" id="{B9A7B5AF-FECC-C555-3F15-D288371D5DF2}"/>
              </a:ext>
            </a:extLst>
          </p:cNvPr>
          <p:cNvSpPr txBox="1"/>
          <p:nvPr/>
        </p:nvSpPr>
        <p:spPr>
          <a:xfrm>
            <a:off x="8510175" y="2311471"/>
            <a:ext cx="2276210" cy="646331"/>
          </a:xfrm>
          <a:prstGeom prst="rect">
            <a:avLst/>
          </a:prstGeom>
          <a:noFill/>
        </p:spPr>
        <p:txBody>
          <a:bodyPr wrap="square" rtlCol="0">
            <a:spAutoFit/>
          </a:bodyPr>
          <a:lstStyle/>
          <a:p>
            <a:r>
              <a:rPr lang="en-GB" dirty="0"/>
              <a:t>Make sure the code editor is set to Text </a:t>
            </a:r>
          </a:p>
        </p:txBody>
      </p:sp>
      <p:cxnSp>
        <p:nvCxnSpPr>
          <p:cNvPr id="10" name="Straight Arrow Connector 9">
            <a:extLst>
              <a:ext uri="{FF2B5EF4-FFF2-40B4-BE49-F238E27FC236}">
                <a16:creationId xmlns:a16="http://schemas.microsoft.com/office/drawing/2014/main" id="{F36471BE-EAB6-7D62-C3D5-3634D9193B12}"/>
              </a:ext>
            </a:extLst>
          </p:cNvPr>
          <p:cNvCxnSpPr>
            <a:cxnSpLocks/>
            <a:stCxn id="7" idx="0"/>
          </p:cNvCxnSpPr>
          <p:nvPr/>
        </p:nvCxnSpPr>
        <p:spPr>
          <a:xfrm flipH="1" flipV="1">
            <a:off x="7861465" y="866430"/>
            <a:ext cx="1786815" cy="1445041"/>
          </a:xfrm>
          <a:prstGeom prst="straightConnector1">
            <a:avLst/>
          </a:prstGeom>
          <a:ln w="15875">
            <a:tailEnd type="triangle" w="lg" len="lg"/>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EB962566-E996-4258-2EE8-AEF0A3247ABB}"/>
              </a:ext>
            </a:extLst>
          </p:cNvPr>
          <p:cNvSpPr txBox="1"/>
          <p:nvPr/>
        </p:nvSpPr>
        <p:spPr>
          <a:xfrm>
            <a:off x="4108862" y="127737"/>
            <a:ext cx="4789581" cy="369332"/>
          </a:xfrm>
          <a:prstGeom prst="rect">
            <a:avLst/>
          </a:prstGeom>
          <a:solidFill>
            <a:schemeClr val="accent4"/>
          </a:solidFill>
        </p:spPr>
        <p:txBody>
          <a:bodyPr wrap="none" rtlCol="0">
            <a:spAutoFit/>
          </a:bodyPr>
          <a:lstStyle/>
          <a:p>
            <a:r>
              <a:rPr lang="en-GB" dirty="0"/>
              <a:t>Edit the name of the circuit to include your name</a:t>
            </a:r>
          </a:p>
        </p:txBody>
      </p:sp>
      <p:cxnSp>
        <p:nvCxnSpPr>
          <p:cNvPr id="16" name="Straight Arrow Connector 15">
            <a:extLst>
              <a:ext uri="{FF2B5EF4-FFF2-40B4-BE49-F238E27FC236}">
                <a16:creationId xmlns:a16="http://schemas.microsoft.com/office/drawing/2014/main" id="{0892D250-FCB7-C18A-9FBA-FDDE262DDC6D}"/>
              </a:ext>
            </a:extLst>
          </p:cNvPr>
          <p:cNvCxnSpPr>
            <a:cxnSpLocks/>
          </p:cNvCxnSpPr>
          <p:nvPr/>
        </p:nvCxnSpPr>
        <p:spPr>
          <a:xfrm flipH="1" flipV="1">
            <a:off x="2553195" y="96252"/>
            <a:ext cx="1555667" cy="216151"/>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2130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7"/>
            <a:ext cx="11101138" cy="3960000"/>
          </a:xfrm>
          <a:prstGeom prst="rect">
            <a:avLst/>
          </a:prstGeom>
          <a:noFill/>
        </p:spPr>
        <p:txBody>
          <a:bodyPr wrap="square" lIns="108000" rIns="108000" rtlCol="0">
            <a:noAutofit/>
          </a:bodyPr>
          <a:lstStyle/>
          <a:p>
            <a:r>
              <a:rPr lang="en-GB" sz="2400" b="1" dirty="0">
                <a:latin typeface="HK Grotesk" panose="00000500000000000000" pitchFamily="50" charset="0"/>
              </a:rPr>
              <a:t>Steps</a:t>
            </a:r>
            <a:r>
              <a:rPr lang="en-GB" sz="2000" b="1" dirty="0">
                <a:latin typeface="HK Grotesk" panose="00000500000000000000" pitchFamily="50" charset="0"/>
              </a:rPr>
              <a:t>:</a:t>
            </a:r>
          </a:p>
          <a:p>
            <a:endParaRPr lang="en-GB" sz="2000" b="1" dirty="0">
              <a:latin typeface="HK Grotesk" panose="00000500000000000000" pitchFamily="50" charset="0"/>
            </a:endParaRPr>
          </a:p>
          <a:p>
            <a:pPr marL="457200" indent="-457200">
              <a:buFont typeface="+mj-lt"/>
              <a:buAutoNum type="arabicPeriod"/>
            </a:pPr>
            <a:r>
              <a:rPr lang="en-GB" sz="2000" dirty="0">
                <a:latin typeface="HK Grotesk" panose="00000500000000000000" pitchFamily="50" charset="0"/>
              </a:rPr>
              <a:t>Inside the setup() function, define pin 13 as an output pin:</a:t>
            </a:r>
          </a:p>
          <a:p>
            <a:pPr lvl="1"/>
            <a:r>
              <a:rPr lang="en-GB" sz="2000" dirty="0">
                <a:latin typeface="HK Grotesk" panose="00000500000000000000" pitchFamily="50" charset="0"/>
              </a:rPr>
              <a:t>	</a:t>
            </a:r>
            <a:r>
              <a:rPr lang="en-GB" sz="2000" dirty="0" err="1">
                <a:latin typeface="Monaco" pitchFamily="2" charset="77"/>
              </a:rPr>
              <a:t>pinMode</a:t>
            </a:r>
            <a:r>
              <a:rPr lang="en-GB" sz="2000" dirty="0">
                <a:latin typeface="Monaco" pitchFamily="2" charset="77"/>
              </a:rPr>
              <a:t>(13, OUTPUT);</a:t>
            </a:r>
          </a:p>
          <a:p>
            <a:pPr marL="342900" indent="-342900">
              <a:buFont typeface="Arial" panose="020B0604020202020204" pitchFamily="34" charset="0"/>
              <a:buChar char="•"/>
            </a:pPr>
            <a:endParaRPr lang="en-GB" sz="2000" dirty="0">
              <a:latin typeface="HK Grotesk" panose="00000500000000000000" pitchFamily="50" charset="0"/>
            </a:endParaRPr>
          </a:p>
          <a:p>
            <a:pPr marL="457200" indent="-457200">
              <a:buFont typeface="+mj-lt"/>
              <a:buAutoNum type="arabicPeriod" startAt="2"/>
            </a:pPr>
            <a:r>
              <a:rPr lang="en-GB" sz="2000" dirty="0">
                <a:latin typeface="HK Grotesk" panose="00000500000000000000" pitchFamily="50" charset="0"/>
              </a:rPr>
              <a:t>Add code to the forever loop() to flash the LED on and off:</a:t>
            </a:r>
          </a:p>
          <a:p>
            <a:pPr lvl="1"/>
            <a:endParaRPr lang="en-GB" sz="2000" dirty="0">
              <a:latin typeface="Monaco" pitchFamily="2" charset="77"/>
            </a:endParaRPr>
          </a:p>
          <a:p>
            <a:pPr lvl="2"/>
            <a:r>
              <a:rPr lang="en-GB" sz="2000" dirty="0" err="1">
                <a:latin typeface="Monaco" pitchFamily="2" charset="77"/>
              </a:rPr>
              <a:t>digitalWrite</a:t>
            </a:r>
            <a:r>
              <a:rPr lang="en-GB" sz="2000" dirty="0">
                <a:latin typeface="Monaco" pitchFamily="2" charset="77"/>
              </a:rPr>
              <a:t>(13, HIGH);</a:t>
            </a:r>
          </a:p>
          <a:p>
            <a:pPr lvl="2"/>
            <a:r>
              <a:rPr lang="en-GB" sz="2000" dirty="0">
                <a:latin typeface="Monaco" pitchFamily="2" charset="77"/>
              </a:rPr>
              <a:t>delay(100);</a:t>
            </a:r>
          </a:p>
          <a:p>
            <a:pPr lvl="2"/>
            <a:r>
              <a:rPr lang="en-GB" sz="2000" dirty="0">
                <a:latin typeface="Monaco" pitchFamily="2" charset="77"/>
              </a:rPr>
              <a:t>...</a:t>
            </a:r>
          </a:p>
          <a:p>
            <a:endParaRPr lang="en-GB" dirty="0"/>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BB964D">
              <a:alpha val="75000"/>
            </a:srgbClr>
          </a:solidFill>
        </p:spPr>
        <p:txBody>
          <a:bodyPr wrap="square" rtlCol="0">
            <a:spAutoFit/>
          </a:bodyPr>
          <a:lstStyle/>
          <a:p>
            <a:r>
              <a:rPr lang="en-GB" sz="4000" b="1" dirty="0">
                <a:latin typeface="HK Grotesk"/>
              </a:rPr>
              <a:t>BRONZE Challenge:</a:t>
            </a:r>
          </a:p>
        </p:txBody>
      </p:sp>
    </p:spTree>
    <p:extLst>
      <p:ext uri="{BB962C8B-B14F-4D97-AF65-F5344CB8AC3E}">
        <p14:creationId xmlns:p14="http://schemas.microsoft.com/office/powerpoint/2010/main" val="147360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7"/>
            <a:ext cx="11101138" cy="3960000"/>
          </a:xfrm>
          <a:prstGeom prst="rect">
            <a:avLst/>
          </a:prstGeom>
          <a:noFill/>
        </p:spPr>
        <p:txBody>
          <a:bodyPr wrap="square" lIns="108000" rIns="108000" rtlCol="0">
            <a:noAutofit/>
          </a:bodyPr>
          <a:lstStyle/>
          <a:p>
            <a:r>
              <a:rPr lang="en-GB" sz="2400" b="1" dirty="0">
                <a:latin typeface="HK Grotesk" panose="00000500000000000000" pitchFamily="50" charset="0"/>
              </a:rPr>
              <a:t>Steps</a:t>
            </a:r>
            <a:r>
              <a:rPr lang="en-GB" sz="2000" b="1" dirty="0">
                <a:latin typeface="HK Grotesk" panose="00000500000000000000" pitchFamily="50" charset="0"/>
              </a:rPr>
              <a:t>:</a:t>
            </a:r>
          </a:p>
          <a:p>
            <a:endParaRPr lang="en-GB" sz="2000" b="1" dirty="0">
              <a:latin typeface="HK Grotesk" panose="00000500000000000000" pitchFamily="50" charset="0"/>
            </a:endParaRPr>
          </a:p>
          <a:p>
            <a:pPr marL="457200" indent="-457200">
              <a:buFont typeface="+mj-lt"/>
              <a:buAutoNum type="arabicPeriod"/>
            </a:pPr>
            <a:r>
              <a:rPr lang="en-GB" sz="2000" dirty="0">
                <a:latin typeface="HK Grotesk" panose="00000500000000000000" pitchFamily="50" charset="0"/>
              </a:rPr>
              <a:t>Inside the setup() function:</a:t>
            </a:r>
          </a:p>
          <a:p>
            <a:pPr marL="914400" lvl="1" indent="-457200">
              <a:buFont typeface="+mj-lt"/>
              <a:buAutoNum type="alphaLcPeriod"/>
            </a:pPr>
            <a:r>
              <a:rPr lang="en-GB" sz="2000" dirty="0">
                <a:latin typeface="HK Grotesk" panose="00000500000000000000" pitchFamily="50" charset="0"/>
              </a:rPr>
              <a:t>Add the pin mode to set the LDR pin (A0) as an input pin</a:t>
            </a:r>
          </a:p>
          <a:p>
            <a:pPr lvl="1"/>
            <a:r>
              <a:rPr lang="en-GB" sz="2000" dirty="0">
                <a:latin typeface="Monaco" pitchFamily="2" charset="77"/>
              </a:rPr>
              <a:t>		</a:t>
            </a:r>
            <a:r>
              <a:rPr lang="en-GB" sz="2000" dirty="0" err="1">
                <a:latin typeface="Monaco" pitchFamily="2" charset="77"/>
              </a:rPr>
              <a:t>pinMode</a:t>
            </a:r>
            <a:r>
              <a:rPr lang="en-GB" sz="2000" dirty="0">
                <a:latin typeface="Monaco" pitchFamily="2" charset="77"/>
              </a:rPr>
              <a:t>(A0</a:t>
            </a:r>
            <a:r>
              <a:rPr lang="en-GB" sz="2000">
                <a:latin typeface="Monaco" pitchFamily="2" charset="77"/>
              </a:rPr>
              <a:t>, INPUT);</a:t>
            </a:r>
            <a:endParaRPr lang="en-GB" sz="2000" dirty="0">
              <a:latin typeface="Monaco" pitchFamily="2" charset="77"/>
            </a:endParaRPr>
          </a:p>
          <a:p>
            <a:pPr marL="914400" lvl="1" indent="-457200">
              <a:buFont typeface="+mj-lt"/>
              <a:buAutoNum type="alphaLcPeriod" startAt="2"/>
            </a:pPr>
            <a:r>
              <a:rPr lang="en-GB" sz="2000" dirty="0">
                <a:latin typeface="HK Grotesk" panose="00000500000000000000" pitchFamily="50" charset="0"/>
              </a:rPr>
              <a:t>Initialise the Serial monitor</a:t>
            </a:r>
          </a:p>
          <a:p>
            <a:pPr lvl="3"/>
            <a:r>
              <a:rPr lang="en-GB" sz="2000" dirty="0">
                <a:latin typeface="Monaco" pitchFamily="2" charset="77"/>
              </a:rPr>
              <a:t>	</a:t>
            </a:r>
            <a:r>
              <a:rPr lang="en-GB" sz="2000" dirty="0" err="1">
                <a:latin typeface="Monaco" pitchFamily="2" charset="77"/>
              </a:rPr>
              <a:t>Serial.begin</a:t>
            </a:r>
            <a:r>
              <a:rPr lang="en-GB" sz="2000" dirty="0">
                <a:latin typeface="Monaco" pitchFamily="2" charset="77"/>
              </a:rPr>
              <a:t>(9600);</a:t>
            </a:r>
          </a:p>
          <a:p>
            <a:pPr marL="914400" lvl="1" indent="-457200">
              <a:buFont typeface="+mj-lt"/>
              <a:buAutoNum type="alphaLcPeriod" startAt="2"/>
            </a:pPr>
            <a:endParaRPr lang="en-GB" sz="2000" dirty="0">
              <a:latin typeface="HK Grotesk" panose="00000500000000000000" pitchFamily="50" charset="0"/>
            </a:endParaRPr>
          </a:p>
          <a:p>
            <a:pPr marL="457200" indent="-457200">
              <a:buFont typeface="+mj-lt"/>
              <a:buAutoNum type="arabicPeriod"/>
            </a:pPr>
            <a:r>
              <a:rPr lang="en-GB" sz="2000" dirty="0">
                <a:latin typeface="HK Grotesk" panose="00000500000000000000" pitchFamily="50" charset="0"/>
              </a:rPr>
              <a:t>Above the setup() function:</a:t>
            </a:r>
          </a:p>
          <a:p>
            <a:pPr marL="914400" lvl="1" indent="-457200">
              <a:buFont typeface="+mj-lt"/>
              <a:buAutoNum type="alphaLcPeriod"/>
            </a:pPr>
            <a:r>
              <a:rPr lang="en-GB" sz="2000" dirty="0">
                <a:latin typeface="HK Grotesk" panose="00000500000000000000" pitchFamily="50" charset="0"/>
              </a:rPr>
              <a:t>Create a variable to store the readings from the LDR</a:t>
            </a:r>
          </a:p>
          <a:p>
            <a:pPr lvl="3"/>
            <a:r>
              <a:rPr lang="en-GB" sz="2000" dirty="0">
                <a:latin typeface="Monaco" pitchFamily="2" charset="77"/>
              </a:rPr>
              <a:t>	int </a:t>
            </a:r>
            <a:r>
              <a:rPr lang="en-GB" sz="2000" dirty="0" err="1">
                <a:latin typeface="Monaco" pitchFamily="2" charset="77"/>
              </a:rPr>
              <a:t>myInput</a:t>
            </a:r>
            <a:r>
              <a:rPr lang="en-GB" sz="2000" dirty="0">
                <a:latin typeface="Monaco" pitchFamily="2" charset="77"/>
              </a:rPr>
              <a:t> = 0;</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9" name="TextBox 8">
            <a:extLst>
              <a:ext uri="{FF2B5EF4-FFF2-40B4-BE49-F238E27FC236}">
                <a16:creationId xmlns:a16="http://schemas.microsoft.com/office/drawing/2014/main" id="{ED226E51-F671-4B26-8C95-FA6179D341FC}"/>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3088953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7"/>
            <a:ext cx="11101138" cy="3960000"/>
          </a:xfrm>
          <a:prstGeom prst="rect">
            <a:avLst/>
          </a:prstGeom>
          <a:noFill/>
        </p:spPr>
        <p:txBody>
          <a:bodyPr wrap="square" lIns="108000" rIns="108000" rtlCol="0">
            <a:noAutofit/>
          </a:bodyPr>
          <a:lstStyle/>
          <a:p>
            <a:r>
              <a:rPr lang="en-GB" sz="2400" b="1" dirty="0">
                <a:latin typeface="HK Grotesk" panose="00000500000000000000" pitchFamily="50" charset="0"/>
              </a:rPr>
              <a:t>Steps</a:t>
            </a:r>
            <a:r>
              <a:rPr lang="en-GB" sz="2000" b="1" dirty="0">
                <a:latin typeface="HK Grotesk" panose="00000500000000000000" pitchFamily="50" charset="0"/>
              </a:rPr>
              <a:t>:</a:t>
            </a:r>
          </a:p>
          <a:p>
            <a:endParaRPr lang="en-GB" sz="2000" b="1" dirty="0">
              <a:latin typeface="HK Grotesk" panose="00000500000000000000" pitchFamily="50" charset="0"/>
            </a:endParaRPr>
          </a:p>
          <a:p>
            <a:pPr marL="457200" indent="-457200">
              <a:buFont typeface="+mj-lt"/>
              <a:buAutoNum type="arabicPeriod" startAt="3"/>
            </a:pPr>
            <a:r>
              <a:rPr lang="en-GB" sz="2000" dirty="0">
                <a:latin typeface="HK Grotesk" panose="00000500000000000000" pitchFamily="50" charset="0"/>
              </a:rPr>
              <a:t>Inside the loop() function:</a:t>
            </a:r>
          </a:p>
          <a:p>
            <a:pPr marL="914400" lvl="1" indent="-457200">
              <a:buFont typeface="+mj-lt"/>
              <a:buAutoNum type="alphaLcPeriod"/>
            </a:pPr>
            <a:r>
              <a:rPr lang="en-GB" sz="2000" dirty="0">
                <a:latin typeface="HK Grotesk" panose="00000500000000000000" pitchFamily="50" charset="0"/>
              </a:rPr>
              <a:t>Assign the reading from the LDR to your variable</a:t>
            </a:r>
          </a:p>
          <a:p>
            <a:pPr lvl="3"/>
            <a:r>
              <a:rPr lang="en-GB" sz="2000" dirty="0" err="1">
                <a:latin typeface="Monaco" pitchFamily="2" charset="77"/>
              </a:rPr>
              <a:t>myInput</a:t>
            </a:r>
            <a:r>
              <a:rPr lang="en-GB" sz="2000" dirty="0">
                <a:latin typeface="Monaco" pitchFamily="2" charset="77"/>
              </a:rPr>
              <a:t> = </a:t>
            </a:r>
            <a:r>
              <a:rPr lang="en-GB" sz="2000" dirty="0" err="1">
                <a:latin typeface="Monaco" pitchFamily="2" charset="77"/>
              </a:rPr>
              <a:t>analogRead</a:t>
            </a:r>
            <a:r>
              <a:rPr lang="en-GB" sz="2000" dirty="0">
                <a:latin typeface="Monaco" pitchFamily="2" charset="77"/>
              </a:rPr>
              <a:t>(A0);</a:t>
            </a:r>
          </a:p>
          <a:p>
            <a:pPr lvl="3"/>
            <a:endParaRPr lang="en-GB" sz="2000" dirty="0">
              <a:latin typeface="HK Grotesk" panose="00000500000000000000" pitchFamily="50" charset="0"/>
            </a:endParaRPr>
          </a:p>
          <a:p>
            <a:pPr marL="914400" lvl="1" indent="-457200">
              <a:buFont typeface="+mj-lt"/>
              <a:buAutoNum type="alphaLcPeriod"/>
            </a:pPr>
            <a:r>
              <a:rPr lang="en-GB" sz="2000" dirty="0">
                <a:latin typeface="HK Grotesk" panose="00000500000000000000" pitchFamily="50" charset="0"/>
              </a:rPr>
              <a:t>Print out the light level from the LDR to the serial monitor</a:t>
            </a:r>
          </a:p>
          <a:p>
            <a:pPr lvl="3"/>
            <a:r>
              <a:rPr lang="en-GB" sz="2000" dirty="0" err="1">
                <a:latin typeface="Monaco" pitchFamily="2" charset="77"/>
              </a:rPr>
              <a:t>Serial.println</a:t>
            </a:r>
            <a:r>
              <a:rPr lang="en-GB" sz="2000" dirty="0">
                <a:latin typeface="Monaco" pitchFamily="2" charset="77"/>
              </a:rPr>
              <a:t>(</a:t>
            </a:r>
            <a:r>
              <a:rPr lang="en-GB" sz="2000" dirty="0" err="1">
                <a:latin typeface="Monaco" pitchFamily="2" charset="77"/>
              </a:rPr>
              <a:t>myInput</a:t>
            </a:r>
            <a:r>
              <a:rPr lang="en-GB" sz="2000" dirty="0">
                <a:latin typeface="Monaco" pitchFamily="2" charset="77"/>
              </a:rPr>
              <a:t>);</a:t>
            </a:r>
          </a:p>
          <a:p>
            <a:endParaRPr lang="en-GB" dirty="0"/>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9" name="TextBox 8">
            <a:extLst>
              <a:ext uri="{FF2B5EF4-FFF2-40B4-BE49-F238E27FC236}">
                <a16:creationId xmlns:a16="http://schemas.microsoft.com/office/drawing/2014/main" id="{ED226E51-F671-4B26-8C95-FA6179D341FC}"/>
              </a:ext>
            </a:extLst>
          </p:cNvPr>
          <p:cNvSpPr txBox="1"/>
          <p:nvPr/>
        </p:nvSpPr>
        <p:spPr>
          <a:xfrm>
            <a:off x="545431" y="165647"/>
            <a:ext cx="11101138" cy="707886"/>
          </a:xfrm>
          <a:prstGeom prst="rect">
            <a:avLst/>
          </a:prstGeom>
          <a:solidFill>
            <a:schemeClr val="bg1">
              <a:lumMod val="75000"/>
              <a:alpha val="75000"/>
            </a:schemeClr>
          </a:solidFill>
        </p:spPr>
        <p:txBody>
          <a:bodyPr wrap="square" rtlCol="0">
            <a:spAutoFit/>
          </a:bodyPr>
          <a:lstStyle/>
          <a:p>
            <a:r>
              <a:rPr lang="en-GB" sz="4000" b="1" dirty="0">
                <a:latin typeface="HK Grotesk"/>
              </a:rPr>
              <a:t>SILVER Challenge:</a:t>
            </a:r>
          </a:p>
        </p:txBody>
      </p:sp>
    </p:spTree>
    <p:extLst>
      <p:ext uri="{BB962C8B-B14F-4D97-AF65-F5344CB8AC3E}">
        <p14:creationId xmlns:p14="http://schemas.microsoft.com/office/powerpoint/2010/main" val="2491861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92395"/>
            <a:ext cx="11101138" cy="1323439"/>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p:txBody>
      </p:sp>
      <p:sp>
        <p:nvSpPr>
          <p:cNvPr id="3" name="TextBox 2">
            <a:extLst>
              <a:ext uri="{FF2B5EF4-FFF2-40B4-BE49-F238E27FC236}">
                <a16:creationId xmlns:a16="http://schemas.microsoft.com/office/drawing/2014/main" id="{8F3EB985-0065-4D21-AC5B-A06150EE379E}"/>
              </a:ext>
            </a:extLst>
          </p:cNvPr>
          <p:cNvSpPr txBox="1"/>
          <p:nvPr/>
        </p:nvSpPr>
        <p:spPr>
          <a:xfrm>
            <a:off x="545429" y="1138327"/>
            <a:ext cx="11101138" cy="3960000"/>
          </a:xfrm>
          <a:prstGeom prst="rect">
            <a:avLst/>
          </a:prstGeom>
          <a:noFill/>
        </p:spPr>
        <p:txBody>
          <a:bodyPr wrap="square" lIns="108000" rIns="108000" rtlCol="0">
            <a:noAutofit/>
          </a:bodyPr>
          <a:lstStyle/>
          <a:p>
            <a:r>
              <a:rPr lang="en-GB" sz="2400" b="1" dirty="0">
                <a:latin typeface="HK Grotesk" panose="00000500000000000000" pitchFamily="50" charset="0"/>
              </a:rPr>
              <a:t>Aims</a:t>
            </a:r>
            <a:r>
              <a:rPr lang="en-GB" sz="2000" b="1" dirty="0">
                <a:latin typeface="HK Grotesk" panose="00000500000000000000" pitchFamily="50" charset="0"/>
              </a:rPr>
              <a:t>:</a:t>
            </a:r>
          </a:p>
          <a:p>
            <a:pPr marL="342900" indent="-342900">
              <a:buFont typeface="Arial" panose="020B0604020202020204" pitchFamily="34" charset="0"/>
              <a:buChar char="•"/>
            </a:pPr>
            <a:r>
              <a:rPr lang="en-GB" sz="2000" dirty="0">
                <a:latin typeface="HK Grotesk" panose="00000500000000000000" pitchFamily="50" charset="0"/>
              </a:rPr>
              <a:t>Introduce various ‘bugs’ into your code to understand the error messages you get</a:t>
            </a:r>
          </a:p>
          <a:p>
            <a:pPr marL="342900" indent="-342900">
              <a:buFont typeface="Arial" panose="020B0604020202020204" pitchFamily="34" charset="0"/>
              <a:buChar char="•"/>
            </a:pPr>
            <a:endParaRPr lang="en-GB" sz="2000" dirty="0">
              <a:latin typeface="HK Grotesk" panose="00000500000000000000" pitchFamily="50" charset="0"/>
            </a:endParaRPr>
          </a:p>
          <a:p>
            <a:pPr marL="342900" indent="-342900">
              <a:buFont typeface="Arial" panose="020B0604020202020204" pitchFamily="34" charset="0"/>
              <a:buChar char="•"/>
            </a:pPr>
            <a:r>
              <a:rPr lang="en-GB" sz="2000" dirty="0">
                <a:latin typeface="HK Grotesk" panose="00000500000000000000" pitchFamily="50" charset="0"/>
              </a:rPr>
              <a:t>One at a time, make the following modifications to your program then try to run the simulation to see what error message you get.  Then fix the change before trying the next.</a:t>
            </a:r>
          </a:p>
          <a:p>
            <a:pPr marL="342900" indent="-342900">
              <a:buFont typeface="Arial" panose="020B0604020202020204" pitchFamily="34" charset="0"/>
              <a:buChar char="•"/>
            </a:pPr>
            <a:endParaRPr lang="en-GB" sz="2000" dirty="0">
              <a:latin typeface="HK Grotesk" panose="00000500000000000000" pitchFamily="50" charset="0"/>
            </a:endParaRPr>
          </a:p>
          <a:p>
            <a:pPr marL="342900" indent="-342900">
              <a:buFont typeface="Arial" panose="020B0604020202020204" pitchFamily="34" charset="0"/>
              <a:buChar char="•"/>
            </a:pPr>
            <a:r>
              <a:rPr lang="en-GB" sz="2000" dirty="0">
                <a:latin typeface="HK Grotesk" panose="00000500000000000000" pitchFamily="50" charset="0"/>
              </a:rPr>
              <a:t>Try each change in a few different places</a:t>
            </a:r>
          </a:p>
          <a:p>
            <a:pPr marL="800100" lvl="1" indent="-342900">
              <a:buFont typeface="Arial" panose="020B0604020202020204" pitchFamily="34" charset="0"/>
              <a:buChar char="•"/>
            </a:pPr>
            <a:r>
              <a:rPr lang="en-GB" sz="2000" dirty="0">
                <a:latin typeface="HK Grotesk" panose="00000500000000000000" pitchFamily="50" charset="0"/>
              </a:rPr>
              <a:t>Remove a closing Curly bracket - </a:t>
            </a:r>
            <a:r>
              <a:rPr lang="en-GB" sz="2000" dirty="0">
                <a:latin typeface="Monaco" pitchFamily="2" charset="77"/>
              </a:rPr>
              <a:t>}</a:t>
            </a:r>
          </a:p>
          <a:p>
            <a:pPr marL="800100" lvl="1" indent="-342900">
              <a:buFont typeface="Arial" panose="020B0604020202020204" pitchFamily="34" charset="0"/>
              <a:buChar char="•"/>
            </a:pPr>
            <a:r>
              <a:rPr lang="en-GB" sz="2000" dirty="0">
                <a:latin typeface="HK Grotesk" panose="00000500000000000000" pitchFamily="50" charset="0"/>
              </a:rPr>
              <a:t>Remove an opening Curly bracket – </a:t>
            </a:r>
            <a:r>
              <a:rPr lang="en-GB" sz="2000" dirty="0">
                <a:latin typeface="Monaco" pitchFamily="2" charset="77"/>
              </a:rPr>
              <a:t>{</a:t>
            </a:r>
          </a:p>
          <a:p>
            <a:pPr marL="800100" lvl="1" indent="-342900">
              <a:buFont typeface="Arial" panose="020B0604020202020204" pitchFamily="34" charset="0"/>
              <a:buChar char="•"/>
            </a:pPr>
            <a:r>
              <a:rPr lang="en-GB" sz="2000" dirty="0">
                <a:latin typeface="HK Grotesk" panose="00000500000000000000" pitchFamily="50" charset="0"/>
              </a:rPr>
              <a:t>Remove a semi-colon - </a:t>
            </a:r>
            <a:r>
              <a:rPr lang="en-GB" sz="2000" dirty="0">
                <a:latin typeface="Monaco" pitchFamily="2" charset="77"/>
              </a:rPr>
              <a:t>;</a:t>
            </a:r>
          </a:p>
          <a:p>
            <a:pPr marL="800100" lvl="1" indent="-342900">
              <a:buFont typeface="Arial" panose="020B0604020202020204" pitchFamily="34" charset="0"/>
              <a:buChar char="•"/>
            </a:pPr>
            <a:r>
              <a:rPr lang="en-GB" sz="2000" dirty="0">
                <a:latin typeface="HK Grotesk" panose="00000500000000000000" pitchFamily="50" charset="0"/>
              </a:rPr>
              <a:t>Remove a pair of round brackets - </a:t>
            </a:r>
            <a:r>
              <a:rPr lang="en-GB" sz="2000" dirty="0">
                <a:latin typeface="Monaco" pitchFamily="2" charset="77"/>
              </a:rPr>
              <a:t>()</a:t>
            </a:r>
          </a:p>
          <a:p>
            <a:pPr marL="800100" lvl="1" indent="-342900">
              <a:buFont typeface="Arial" panose="020B0604020202020204" pitchFamily="34" charset="0"/>
              <a:buChar char="•"/>
            </a:pPr>
            <a:r>
              <a:rPr lang="en-GB" sz="2000" dirty="0">
                <a:latin typeface="HK Grotesk" panose="00000500000000000000" pitchFamily="50" charset="0"/>
              </a:rPr>
              <a:t>Introduce a spelling mistake</a:t>
            </a:r>
            <a:endParaRPr lang="en-GB" sz="2000" dirty="0">
              <a:latin typeface="Monaco" pitchFamily="2" charset="77"/>
            </a:endParaRP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D4B7A6ED-7D41-47E2-8CD3-2793922010ED}"/>
              </a:ext>
            </a:extLst>
          </p:cNvPr>
          <p:cNvSpPr txBox="1"/>
          <p:nvPr/>
        </p:nvSpPr>
        <p:spPr>
          <a:xfrm>
            <a:off x="545431" y="165647"/>
            <a:ext cx="11101138" cy="707886"/>
          </a:xfrm>
          <a:prstGeom prst="rect">
            <a:avLst/>
          </a:prstGeom>
          <a:solidFill>
            <a:srgbClr val="FFD040"/>
          </a:solidFill>
        </p:spPr>
        <p:txBody>
          <a:bodyPr wrap="square" rtlCol="0">
            <a:spAutoFit/>
          </a:bodyPr>
          <a:lstStyle/>
          <a:p>
            <a:r>
              <a:rPr lang="en-GB" sz="4000" b="1" dirty="0">
                <a:latin typeface="HK Grotesk"/>
              </a:rPr>
              <a:t>GOLD Challenge:</a:t>
            </a:r>
          </a:p>
        </p:txBody>
      </p:sp>
    </p:spTree>
    <p:extLst>
      <p:ext uri="{BB962C8B-B14F-4D97-AF65-F5344CB8AC3E}">
        <p14:creationId xmlns:p14="http://schemas.microsoft.com/office/powerpoint/2010/main" val="507177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08026D4-B3C5-4955-9FCB-98CA714301E6}"/>
              </a:ext>
            </a:extLst>
          </p:cNvPr>
          <p:cNvSpPr txBox="1"/>
          <p:nvPr/>
        </p:nvSpPr>
        <p:spPr>
          <a:xfrm>
            <a:off x="545431" y="168332"/>
            <a:ext cx="11101138" cy="4779450"/>
          </a:xfrm>
          <a:prstGeom prst="rect">
            <a:avLst/>
          </a:prstGeom>
          <a:noFill/>
        </p:spPr>
        <p:txBody>
          <a:bodyPr wrap="square" rtlCol="0">
            <a:spAutoFit/>
          </a:bodyPr>
          <a:lstStyle/>
          <a:p>
            <a:endParaRPr lang="en-GB" sz="4000" b="1" dirty="0">
              <a:latin typeface="HK Grotesk" panose="00000500000000000000" pitchFamily="50" charset="0"/>
            </a:endParaRPr>
          </a:p>
          <a:p>
            <a:endParaRPr lang="en-GB" sz="4000" b="1" dirty="0">
              <a:latin typeface="HK Grotesk" panose="00000500000000000000" pitchFamily="50" charset="0"/>
            </a:endParaRPr>
          </a:p>
          <a:p>
            <a:r>
              <a:rPr lang="en-GB" sz="2400" b="1" dirty="0">
                <a:latin typeface="HK Grotesk" panose="00000500000000000000" pitchFamily="50" charset="0"/>
              </a:rPr>
              <a:t>What else can you add to this program? </a:t>
            </a:r>
          </a:p>
          <a:p>
            <a:endParaRPr lang="en-GB" sz="2400" b="1" dirty="0">
              <a:latin typeface="HK Grotesk" panose="00000500000000000000" pitchFamily="50" charset="0"/>
            </a:endParaRPr>
          </a:p>
          <a:p>
            <a:pPr marL="342900" indent="-342900">
              <a:lnSpc>
                <a:spcPct val="150000"/>
              </a:lnSpc>
              <a:buFont typeface="Arial" panose="020B0604020202020204" pitchFamily="34" charset="0"/>
              <a:buChar char="•"/>
            </a:pPr>
            <a:r>
              <a:rPr lang="en-GB" sz="2400" dirty="0">
                <a:latin typeface="HK Grotesk" panose="00000500000000000000" pitchFamily="50" charset="0"/>
              </a:rPr>
              <a:t>Add variables to define the pins the LED and LDR are connected to. Use these variables instead of pin numbers in your program</a:t>
            </a:r>
          </a:p>
          <a:p>
            <a:pPr marL="342900" indent="-342900">
              <a:lnSpc>
                <a:spcPct val="150000"/>
              </a:lnSpc>
              <a:buFont typeface="Arial" panose="020B0604020202020204" pitchFamily="34" charset="0"/>
              <a:buChar char="•"/>
            </a:pPr>
            <a:r>
              <a:rPr lang="en-GB" sz="2400" dirty="0">
                <a:latin typeface="HK Grotesk" panose="00000500000000000000" pitchFamily="50" charset="0"/>
              </a:rPr>
              <a:t>In a previous circuit, with an LDR and LED, look at the text version of an if statement used to turn on the LED when it is dark.  Try adding this to your new circuit.</a:t>
            </a:r>
          </a:p>
        </p:txBody>
      </p:sp>
      <p:pic>
        <p:nvPicPr>
          <p:cNvPr id="6" name="Picture 5">
            <a:extLst>
              <a:ext uri="{FF2B5EF4-FFF2-40B4-BE49-F238E27FC236}">
                <a16:creationId xmlns:a16="http://schemas.microsoft.com/office/drawing/2014/main" id="{4177D76C-15BE-4C0D-A9DB-258768E3884B}"/>
              </a:ext>
            </a:extLst>
          </p:cNvPr>
          <p:cNvPicPr>
            <a:picLocks noChangeAspect="1"/>
          </p:cNvPicPr>
          <p:nvPr/>
        </p:nvPicPr>
        <p:blipFill>
          <a:blip r:embed="rId2"/>
          <a:srcRect/>
          <a:stretch/>
        </p:blipFill>
        <p:spPr>
          <a:xfrm>
            <a:off x="0" y="4953000"/>
            <a:ext cx="12192000" cy="1905000"/>
          </a:xfrm>
          <a:prstGeom prst="rect">
            <a:avLst/>
          </a:prstGeom>
        </p:spPr>
      </p:pic>
      <p:sp>
        <p:nvSpPr>
          <p:cNvPr id="7" name="TextBox 6">
            <a:extLst>
              <a:ext uri="{FF2B5EF4-FFF2-40B4-BE49-F238E27FC236}">
                <a16:creationId xmlns:a16="http://schemas.microsoft.com/office/drawing/2014/main" id="{03636137-93D1-4EF9-92E5-1B30F1AE293D}"/>
              </a:ext>
            </a:extLst>
          </p:cNvPr>
          <p:cNvSpPr txBox="1"/>
          <p:nvPr/>
        </p:nvSpPr>
        <p:spPr>
          <a:xfrm>
            <a:off x="545431" y="165647"/>
            <a:ext cx="11101138" cy="707886"/>
          </a:xfrm>
          <a:prstGeom prst="rect">
            <a:avLst/>
          </a:prstGeom>
          <a:solidFill>
            <a:srgbClr val="232753"/>
          </a:solidFill>
        </p:spPr>
        <p:txBody>
          <a:bodyPr wrap="square" rtlCol="0">
            <a:spAutoFit/>
          </a:bodyPr>
          <a:lstStyle/>
          <a:p>
            <a:r>
              <a:rPr lang="en-GB" sz="4000" b="1" dirty="0">
                <a:solidFill>
                  <a:schemeClr val="bg1"/>
                </a:solidFill>
                <a:latin typeface="HK Grotesk"/>
              </a:rPr>
              <a:t>Extension Challenge:</a:t>
            </a:r>
          </a:p>
        </p:txBody>
      </p:sp>
    </p:spTree>
    <p:extLst>
      <p:ext uri="{BB962C8B-B14F-4D97-AF65-F5344CB8AC3E}">
        <p14:creationId xmlns:p14="http://schemas.microsoft.com/office/powerpoint/2010/main" val="28612889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427</Words>
  <Application>Microsoft Macintosh PowerPoint</Application>
  <PresentationFormat>Widescreen</PresentationFormat>
  <Paragraphs>66</Paragraphs>
  <Slides>10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10</vt:i4>
      </vt:variant>
    </vt:vector>
  </HeadingPairs>
  <TitlesOfParts>
    <vt:vector size="17" baseType="lpstr">
      <vt:lpstr>Arial</vt:lpstr>
      <vt:lpstr>Calibri</vt:lpstr>
      <vt:lpstr>Calibri Light</vt:lpstr>
      <vt:lpstr>HK Grotesk</vt:lpstr>
      <vt:lpstr>Monaco</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Tally Roberts [nar25] (Staff)</dc:creator>
  <cp:lastModifiedBy>Patricia Shaw [phs] (Staff)</cp:lastModifiedBy>
  <cp:revision>19</cp:revision>
  <dcterms:created xsi:type="dcterms:W3CDTF">2021-11-01T14:07:36Z</dcterms:created>
  <dcterms:modified xsi:type="dcterms:W3CDTF">2023-01-08T11:56:11Z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dfecbd-fc97-4e8a-a9cd-19ed496c406e_Enabled">
    <vt:lpwstr>true</vt:lpwstr>
  </property>
  <property fmtid="{D5CDD505-2E9C-101B-9397-08002B2CF9AE}" pid="3" name="MSIP_Label_f2dfecbd-fc97-4e8a-a9cd-19ed496c406e_SetDate">
    <vt:lpwstr>2023-01-06T13:40:09Z</vt:lpwstr>
  </property>
  <property fmtid="{D5CDD505-2E9C-101B-9397-08002B2CF9AE}" pid="4" name="MSIP_Label_f2dfecbd-fc97-4e8a-a9cd-19ed496c406e_Method">
    <vt:lpwstr>Standard</vt:lpwstr>
  </property>
  <property fmtid="{D5CDD505-2E9C-101B-9397-08002B2CF9AE}" pid="5" name="MSIP_Label_f2dfecbd-fc97-4e8a-a9cd-19ed496c406e_Name">
    <vt:lpwstr>defa4170-0d19-0005-0004-bc88714345d2</vt:lpwstr>
  </property>
  <property fmtid="{D5CDD505-2E9C-101B-9397-08002B2CF9AE}" pid="6" name="MSIP_Label_f2dfecbd-fc97-4e8a-a9cd-19ed496c406e_SiteId">
    <vt:lpwstr>d47b090e-3f5a-4ca0-84d0-9f89d269f175</vt:lpwstr>
  </property>
  <property fmtid="{D5CDD505-2E9C-101B-9397-08002B2CF9AE}" pid="7" name="MSIP_Label_f2dfecbd-fc97-4e8a-a9cd-19ed496c406e_ActionId">
    <vt:lpwstr>64b7126c-628c-4d1c-af80-ae48788723d5</vt:lpwstr>
  </property>
  <property fmtid="{D5CDD505-2E9C-101B-9397-08002B2CF9AE}" pid="8" name="MSIP_Label_f2dfecbd-fc97-4e8a-a9cd-19ed496c406e_ContentBits">
    <vt:lpwstr>0</vt:lpwstr>
  </property>
</Properties>
</file>