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63" r:id="rId3"/>
    <p:sldId id="262" r:id="rId4"/>
    <p:sldId id="257" r:id="rId5"/>
    <p:sldId id="258" r:id="rId6"/>
    <p:sldId id="259" r:id="rId7"/>
    <p:sldId id="333" r:id="rId8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3DA6E-A187-2DAE-F7D7-158459099949}" v="14" dt="2024-02-02T19:56:08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705FD-49EC-BF4C-AC68-9F0C27F3BAB9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8E48-CAC2-6941-89BA-4198E75EC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540CA-5858-4B6D-80A4-D0F3B85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89D5A-467D-4FA2-8EE1-467E41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441B-AAA4-4EC9-A9EC-8DB2336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6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45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4265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2AF-3E36-F745-AE50-A21EB9E1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5FD7-AD4C-894E-A325-8E97726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C29B5E-D887-CC44-AA65-065754845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5249FB-696D-E64E-8DB3-1D87A72E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BAA927-E9C4-5E4A-A4DE-C20D1B99F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6A0B-AB33-364E-80D5-464C8C8F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ABF4-B7C2-0D44-94B2-684076D5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13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D4A9-11A9-144B-BBBC-05DBCE37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13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8105A5-791B-074D-AB5B-6F1CA886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892ABE-5CAC-EA4E-AE52-044D3C581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926564-5483-E347-A48A-2210A172E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D5B-E0FF-0E4E-A8A0-8EEF6773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1F9D-9FDD-454D-90EF-EEDF9A29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558F-BB88-D14C-889C-4A82187C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4385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F56AA-7E81-294F-9300-B2FBF899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464A9-1541-6148-8D6A-AEA5290C2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4385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F7D0D5-F848-AA40-BF6C-54426585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6B6930-8485-BD42-81D9-5847593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CEB878-D240-9642-A6AD-766C73FA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8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E0C3-2B22-8049-9663-C64F85B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B3D939-689C-0744-95DC-A85216763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D0B543-7FB3-EE4C-A2A1-1F2E151B4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013731-A9A7-1942-AC9B-C4FC45607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1CDD2-0977-6549-B0B9-713936A32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9F658B-9E1E-5044-9BC7-4142F9E22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FBD019-C393-E246-B0BC-F58A3B473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5C7-5A86-DD45-B62C-9E063BF4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DF0C-FB18-F748-8A25-B1DA6C0D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3939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FACA-2AEC-024F-AEB1-313ADC26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286950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73CDD3-2431-D747-81F3-8208D543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7A47B73-59DC-5F42-98B8-34F7393B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80CBA-7FCF-C24D-921F-C855A61D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6C4-4F30-9846-83D2-C93434D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BEE1-B645-044D-A5F9-6C10CB85F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6286-B753-9346-854D-E7169DB0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2674-3AA1-5C49-B60E-98E99DB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FB4-CE40-6449-989C-32306ACB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847-E429-CC4E-ABB8-47CEF47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49071-C396-4474-B076-5CAF9752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CEB1-822D-4B5C-BD2C-2031F6B6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264C-E100-4FF5-AF36-C578E9E7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5FFC-0D0D-402E-BB27-D1F0AE490D07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23DD-49AC-4C67-92B5-9E0CD0EA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AAE4-141E-4C19-B46A-77A40CCC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1848-7F7B-45CF-8A99-FC7F35968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1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5DD29F7A-450F-A349-A521-FB993C14A5A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7E2046E-9560-8140-B5D3-68CC56E16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42654"/>
          </a:solidFill>
          <a:latin typeface="HK Grotesk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F618-0E1C-CA17-B122-BA45B2BBB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latin typeface="HK Grotesk" panose="00000500000000000000" pitchFamily="50" charset="0"/>
              </a:rPr>
              <a:t>Valiant Robot</a:t>
            </a:r>
            <a:br>
              <a:rPr lang="en-GB" sz="3600" b="1" dirty="0">
                <a:latin typeface="HK Grotesk" panose="00000500000000000000" pitchFamily="50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C98D4-18AD-A409-8EA6-3826828F3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latin typeface="HK Grotesk" panose="00000500000000000000" pitchFamily="50" charset="0"/>
              </a:rPr>
              <a:t>Driving robots</a:t>
            </a:r>
          </a:p>
          <a:p>
            <a:pPr algn="ctr"/>
            <a:r>
              <a:rPr lang="en-GB" b="1" dirty="0">
                <a:latin typeface="HK Grotesk" panose="00000500000000000000" pitchFamily="50" charset="0"/>
              </a:rPr>
              <a:t>and</a:t>
            </a:r>
            <a:endParaRPr lang="en-GB" sz="2400" b="1" dirty="0">
              <a:latin typeface="HK Grotesk" panose="00000500000000000000" pitchFamily="50" charset="0"/>
            </a:endParaRPr>
          </a:p>
          <a:p>
            <a:pPr algn="ctr"/>
            <a:r>
              <a:rPr lang="en-GB" sz="2400" b="1" dirty="0">
                <a:latin typeface="HK Grotesk" panose="00000500000000000000" pitchFamily="50" charset="0"/>
              </a:rPr>
              <a:t>Programming a robot to </a:t>
            </a:r>
            <a:r>
              <a:rPr lang="en-GB" sz="2400" b="1">
                <a:latin typeface="HK Grotesk" panose="00000500000000000000" pitchFamily="50" charset="0"/>
              </a:rPr>
              <a:t>avoid obstacles</a:t>
            </a:r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dirty="0">
              <a:latin typeface="HK Grotesk" panose="00000500000000000000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78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8C15E2-37AE-E647-08CB-4B89CFB9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643255" cy="3122196"/>
          </a:xfrm>
        </p:spPr>
        <p:txBody>
          <a:bodyPr>
            <a:normAutofit lnSpcReduction="10000"/>
          </a:bodyPr>
          <a:lstStyle/>
          <a:p>
            <a:r>
              <a:rPr lang="en-GB" sz="1800" b="1" dirty="0">
                <a:latin typeface="HK Grotesk" panose="00000500000000000000" pitchFamily="50" charset="0"/>
              </a:rPr>
              <a:t>Step 1: Copy and paste your text code into Arduino IDE.</a:t>
            </a:r>
            <a:endParaRPr lang="en-GB" sz="1800" dirty="0">
              <a:latin typeface="HK Grotesk" panose="00000500000000000000" pitchFamily="50" charset="0"/>
            </a:endParaRPr>
          </a:p>
          <a:p>
            <a:r>
              <a:rPr lang="en-GB" sz="1800" b="1" dirty="0">
                <a:latin typeface="HK Grotesk" panose="00000500000000000000" pitchFamily="50" charset="0"/>
              </a:rPr>
              <a:t>Step 2: Plug your Valiant into the computer.</a:t>
            </a:r>
            <a:endParaRPr lang="en-GB" sz="1800" dirty="0">
              <a:latin typeface="HK Grotesk" panose="00000500000000000000" pitchFamily="50" charset="0"/>
            </a:endParaRPr>
          </a:p>
          <a:p>
            <a:r>
              <a:rPr lang="en-GB" sz="1800" b="1" dirty="0">
                <a:latin typeface="HK Grotesk" panose="00000500000000000000" pitchFamily="50" charset="0"/>
              </a:rPr>
              <a:t>Step 3: Click on the tick in the top left to ‘compile’ code. </a:t>
            </a:r>
          </a:p>
          <a:p>
            <a:r>
              <a:rPr lang="en-GB" sz="1800" b="1" dirty="0">
                <a:latin typeface="HK Grotesk" panose="00000500000000000000" pitchFamily="50" charset="0"/>
              </a:rPr>
              <a:t>Step 4: Click on the circle with a </a:t>
            </a:r>
            <a:r>
              <a:rPr lang="en-GB" sz="1800" b="1" dirty="0">
                <a:latin typeface="HK Grotesk" panose="00000500000000000000" pitchFamily="50" charset="0"/>
                <a:sym typeface="Wingdings" pitchFamily="2" charset="2"/>
              </a:rPr>
              <a:t></a:t>
            </a:r>
            <a:r>
              <a:rPr lang="en-GB" sz="1800" b="1" dirty="0">
                <a:latin typeface="HK Grotesk" panose="00000500000000000000" pitchFamily="50" charset="0"/>
              </a:rPr>
              <a:t> arrow to upload the code to the robot.</a:t>
            </a:r>
          </a:p>
          <a:p>
            <a:pPr algn="ctr"/>
            <a:endParaRPr lang="en-GB" sz="1800" b="1" dirty="0">
              <a:latin typeface="HK Grotesk" panose="00000500000000000000" pitchFamily="50" charset="0"/>
            </a:endParaRPr>
          </a:p>
          <a:p>
            <a:r>
              <a:rPr lang="en-GB" sz="1800" b="1" i="1" dirty="0">
                <a:latin typeface="HK Grotesk" panose="00000500000000000000" pitchFamily="50" charset="0"/>
              </a:rPr>
              <a:t>Note: </a:t>
            </a:r>
            <a:r>
              <a:rPr lang="en-GB" sz="1800" i="1" dirty="0">
                <a:latin typeface="HK Grotesk" panose="00000500000000000000" pitchFamily="50" charset="0"/>
              </a:rPr>
              <a:t>You can also use the magnifying glass icon (top right) to see the serial-monitor whilst the robot is connected to the computer.</a:t>
            </a:r>
            <a:br>
              <a:rPr lang="en-GB" sz="1800" i="1" dirty="0">
                <a:latin typeface="HK Grotesk" panose="00000500000000000000" pitchFamily="50" charset="0"/>
              </a:rPr>
            </a:br>
            <a:r>
              <a:rPr lang="en-GB" sz="1800" i="1" dirty="0">
                <a:latin typeface="HK Grotesk" panose="00000500000000000000" pitchFamily="50" charset="0"/>
              </a:rPr>
              <a:t>MAKE SURE THE ROBOT WILL NOT RUN OFF THE TABLE!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689C69-DCD3-484B-B3BB-DD30E595C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3" t="11515" r="47415" b="28939"/>
          <a:stretch/>
        </p:blipFill>
        <p:spPr bwMode="auto">
          <a:xfrm>
            <a:off x="8229601" y="1574994"/>
            <a:ext cx="2895080" cy="36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66DB5-4BF4-EC45-BD08-41616B94F23F}"/>
              </a:ext>
            </a:extLst>
          </p:cNvPr>
          <p:cNvSpPr txBox="1"/>
          <p:nvPr/>
        </p:nvSpPr>
        <p:spPr>
          <a:xfrm>
            <a:off x="5159474" y="5645253"/>
            <a:ext cx="642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IMPORTANT: Disconnect your robot and put it on the floor before turning it on</a:t>
            </a:r>
          </a:p>
        </p:txBody>
      </p:sp>
      <p:pic>
        <p:nvPicPr>
          <p:cNvPr id="9" name="Graphic 8" descr="Warning outline">
            <a:extLst>
              <a:ext uri="{FF2B5EF4-FFF2-40B4-BE49-F238E27FC236}">
                <a16:creationId xmlns:a16="http://schemas.microsoft.com/office/drawing/2014/main" id="{3889921D-2981-C445-9E88-EA75227D4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078" y="5542014"/>
            <a:ext cx="1149622" cy="11496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3230A4-E9E8-A9E6-78DF-D10A2BB2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HK Grotesk" panose="00000500000000000000" pitchFamily="50" charset="0"/>
              </a:rPr>
              <a:t>Connecting and Downloading to Robot: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74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509C-41FC-197E-9AB1-E3CAF161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  <a:solidFill>
            <a:schemeClr val="accent4">
              <a:lumMod val="75000"/>
              <a:alpha val="75000"/>
            </a:schemeClr>
          </a:solidFill>
        </p:spPr>
        <p:txBody>
          <a:bodyPr/>
          <a:lstStyle/>
          <a:p>
            <a:r>
              <a:rPr lang="en-GB" sz="4400" b="1" dirty="0">
                <a:latin typeface="HK Grotesk"/>
              </a:rPr>
              <a:t>BRONZE Challenge: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F906-9BF8-DD83-5F78-AE649F0B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576222"/>
          </a:xfrm>
        </p:spPr>
        <p:txBody>
          <a:bodyPr>
            <a:normAutofit fontScale="85000" lnSpcReduction="20000"/>
          </a:bodyPr>
          <a:lstStyle/>
          <a:p>
            <a:r>
              <a:rPr lang="en-GB" sz="2800" b="1" dirty="0">
                <a:latin typeface="HK Grotesk" panose="00000500000000000000" pitchFamily="50" charset="0"/>
              </a:rPr>
              <a:t>Get your robot to perform the following sequence of actions in a loop:</a:t>
            </a:r>
            <a:endParaRPr lang="en-GB" dirty="0">
              <a:latin typeface="HK Grotesk" panose="00000500000000000000" pitchFamily="50" charset="0"/>
            </a:endParaRPr>
          </a:p>
          <a:p>
            <a:pPr lvl="1"/>
            <a:r>
              <a:rPr lang="en-GB" dirty="0">
                <a:latin typeface="HK Grotesk" panose="00000500000000000000" pitchFamily="50" charset="0"/>
              </a:rPr>
              <a:t>Drive forward for 1000ms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Drive backwards for 1000ms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left for 500ms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right for 1000ms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left for 500ms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the LED on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servo to 10° - how long does this take to complete?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servo to 170°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servo to 90°</a:t>
            </a:r>
          </a:p>
          <a:p>
            <a:pPr lvl="1"/>
            <a:r>
              <a:rPr lang="en-GB" dirty="0">
                <a:latin typeface="HK Grotesk" panose="00000500000000000000" pitchFamily="50" charset="0"/>
              </a:rPr>
              <a:t>Turn the LED off</a:t>
            </a:r>
            <a:endParaRPr lang="en-GB" sz="2800" b="1" dirty="0">
              <a:latin typeface="HK Grotesk" panose="00000500000000000000" pitchFamily="50" charset="0"/>
            </a:endParaRPr>
          </a:p>
          <a:p>
            <a:r>
              <a:rPr lang="en-GB" sz="2800" b="1" dirty="0">
                <a:latin typeface="HK Grotesk" panose="00000500000000000000" pitchFamily="50" charset="0"/>
              </a:rPr>
              <a:t>Does your robot return to where it started from?</a:t>
            </a:r>
            <a:endParaRPr lang="en-GB" sz="2800" dirty="0">
              <a:latin typeface="HK Grotesk" panose="00000500000000000000" pitchFamily="50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79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400497"/>
            <a:ext cx="11101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HK Grotesk" panose="00000500000000000000" pitchFamily="50" charset="0"/>
              </a:rPr>
              <a:t>Drawing a shape: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To draw the shape on the right, you need</a:t>
            </a:r>
            <a:br>
              <a:rPr lang="en-GB" sz="2400" dirty="0">
                <a:latin typeface="HK Grotesk" panose="00000500000000000000" pitchFamily="50" charset="0"/>
              </a:rPr>
            </a:br>
            <a:r>
              <a:rPr lang="en-GB" sz="2400" dirty="0">
                <a:latin typeface="HK Grotesk" panose="00000500000000000000" pitchFamily="50" charset="0"/>
              </a:rPr>
              <a:t>to work out how long it takes to turn 90°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The shape can be produced by repeating </a:t>
            </a:r>
            <a:br>
              <a:rPr lang="en-GB" sz="2400" dirty="0">
                <a:latin typeface="HK Grotesk" panose="00000500000000000000" pitchFamily="50" charset="0"/>
              </a:rPr>
            </a:br>
            <a:r>
              <a:rPr lang="en-GB" sz="2400" dirty="0">
                <a:latin typeface="HK Grotesk" panose="00000500000000000000" pitchFamily="50" charset="0"/>
              </a:rPr>
              <a:t>the following sequence 4 times: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Forward, Left 90°, Forward, Right 90°, </a:t>
            </a:r>
            <a:br>
              <a:rPr lang="en-GB" sz="2400" dirty="0">
                <a:latin typeface="HK Grotesk" panose="00000500000000000000" pitchFamily="50" charset="0"/>
              </a:rPr>
            </a:br>
            <a:r>
              <a:rPr lang="en-GB" sz="2400" dirty="0">
                <a:latin typeface="HK Grotesk" panose="00000500000000000000" pitchFamily="50" charset="0"/>
              </a:rPr>
              <a:t>Forward, Right 90°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K Grotesk" panose="00000500000000000000" pitchFamily="50" charset="0"/>
              </a:rPr>
              <a:t>Can you get your robot back to the starting box?</a:t>
            </a:r>
          </a:p>
          <a:p>
            <a:endParaRPr lang="en-GB" sz="2400" b="1" dirty="0">
              <a:latin typeface="HK Grotesk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7D76C-15BE-4C0D-A9DB-258768E3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993821"/>
            <a:ext cx="12192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SILVER Challenge: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1B50582B-E708-FF4A-A694-3685333C0AD5}"/>
              </a:ext>
            </a:extLst>
          </p:cNvPr>
          <p:cNvSpPr/>
          <p:nvPr/>
        </p:nvSpPr>
        <p:spPr>
          <a:xfrm>
            <a:off x="7359445" y="1592826"/>
            <a:ext cx="3495367" cy="3400995"/>
          </a:xfrm>
          <a:prstGeom prst="plus">
            <a:avLst>
              <a:gd name="adj" fmla="val 3280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21D1F6-A6E5-864A-8E5C-1E6E3546360A}"/>
              </a:ext>
            </a:extLst>
          </p:cNvPr>
          <p:cNvSpPr/>
          <p:nvPr/>
        </p:nvSpPr>
        <p:spPr>
          <a:xfrm>
            <a:off x="7208974" y="2573659"/>
            <a:ext cx="300942" cy="28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1A26D-6060-794F-BD99-36FFB23D9190}"/>
              </a:ext>
            </a:extLst>
          </p:cNvPr>
          <p:cNvSpPr txBox="1"/>
          <p:nvPr/>
        </p:nvSpPr>
        <p:spPr>
          <a:xfrm>
            <a:off x="7178195" y="253367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0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8026D4-B3C5-4955-9FCB-98CA714301E6}"/>
              </a:ext>
            </a:extLst>
          </p:cNvPr>
          <p:cNvSpPr txBox="1"/>
          <p:nvPr/>
        </p:nvSpPr>
        <p:spPr>
          <a:xfrm>
            <a:off x="545431" y="1173670"/>
            <a:ext cx="1110113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latin typeface="HK Grotesk"/>
              </a:rPr>
              <a:t>Obstacle avoiding robot</a:t>
            </a:r>
            <a:endParaRPr lang="en-GB" sz="2400" b="1" dirty="0">
              <a:latin typeface="HK Grotesk" panose="00000500000000000000" pitchFamily="50" charset="0"/>
            </a:endParaRPr>
          </a:p>
          <a:p>
            <a:endParaRPr lang="en-GB" sz="2400" b="1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/>
              </a:rPr>
              <a:t>Using the ultrasonic sensor, have your robot drive around the room on it’s own, avoiding obstacles.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You will need to think about distance of detection, which way to turn, and how to continue moving.</a:t>
            </a:r>
          </a:p>
          <a:p>
            <a:endParaRPr lang="en-GB" sz="2400" dirty="0">
              <a:latin typeface="HK Grotesk" panose="00000500000000000000" pitchFamily="50" charset="0"/>
            </a:endParaRPr>
          </a:p>
          <a:p>
            <a:r>
              <a:rPr lang="en-GB" sz="2400" dirty="0">
                <a:latin typeface="HK Grotesk" panose="00000500000000000000" pitchFamily="50" charset="0"/>
              </a:rPr>
              <a:t>Remember, the ultrasonic sensor is quite high on the robot, meaning it  might not see lower obstacles.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36137-93D1-4EF9-92E5-1B30F1AE293D}"/>
              </a:ext>
            </a:extLst>
          </p:cNvPr>
          <p:cNvSpPr txBox="1"/>
          <p:nvPr/>
        </p:nvSpPr>
        <p:spPr>
          <a:xfrm>
            <a:off x="545431" y="165647"/>
            <a:ext cx="11101138" cy="707886"/>
          </a:xfrm>
          <a:prstGeom prst="rect">
            <a:avLst/>
          </a:prstGeom>
          <a:solidFill>
            <a:srgbClr val="FFD040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HK Grotesk"/>
              </a:rPr>
              <a:t>GOLD Challenge:</a:t>
            </a:r>
          </a:p>
        </p:txBody>
      </p:sp>
    </p:spTree>
    <p:extLst>
      <p:ext uri="{BB962C8B-B14F-4D97-AF65-F5344CB8AC3E}">
        <p14:creationId xmlns:p14="http://schemas.microsoft.com/office/powerpoint/2010/main" val="345760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68D8-A720-402A-3C90-6D34983B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/>
          <a:lstStyle/>
          <a:p>
            <a:r>
              <a:rPr lang="en-GB" dirty="0"/>
              <a:t>Extension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A178-B9C5-418A-D4F3-336797ACC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sounds using tones on the piezo to changes in direction. Different ones for each movement will allow you to hear what </a:t>
            </a:r>
            <a:r>
              <a:rPr lang="en-GB"/>
              <a:t>it will do next.</a:t>
            </a:r>
            <a:endParaRPr lang="en-GB" dirty="0"/>
          </a:p>
          <a:p>
            <a:endParaRPr lang="en-GB" dirty="0"/>
          </a:p>
          <a:p>
            <a:r>
              <a:rPr lang="en-GB" dirty="0"/>
              <a:t>Use the LDR sensor on the robot to head towards a light whilst still avoiding obstacles.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1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erThemeYellow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r150StyleNavy2020" id="{2D4EB509-3083-F94F-974A-4F6176F87586}" vid="{F8EA3A68-4FAE-9F46-A434-A38497FCFD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394</Words>
  <Application>Microsoft Macintosh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HK Grotesk</vt:lpstr>
      <vt:lpstr>Wingdings</vt:lpstr>
      <vt:lpstr>Office Theme</vt:lpstr>
      <vt:lpstr>AberThemeYellow2020</vt:lpstr>
      <vt:lpstr>Valiant Robot </vt:lpstr>
      <vt:lpstr>Connecting and Downloading to Robot:</vt:lpstr>
      <vt:lpstr>BRONZE Challenge:</vt:lpstr>
      <vt:lpstr>PowerPoint Presentation</vt:lpstr>
      <vt:lpstr>PowerPoint Presentation</vt:lpstr>
      <vt:lpstr>Extension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Tally Roberts [nar25] (Staff)</dc:creator>
  <cp:lastModifiedBy>Patricia Shaw [phs] (Staff)</cp:lastModifiedBy>
  <cp:revision>9</cp:revision>
  <cp:lastPrinted>2021-12-10T18:41:21Z</cp:lastPrinted>
  <dcterms:created xsi:type="dcterms:W3CDTF">2021-10-14T15:22:42Z</dcterms:created>
  <dcterms:modified xsi:type="dcterms:W3CDTF">2024-02-02T20:12:36Z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2023-02-05T12:02:07Z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ee2e87b8-321e-4697-8351-652f3119002c</vt:lpwstr>
  </property>
  <property fmtid="{D5CDD505-2E9C-101B-9397-08002B2CF9AE}" pid="8" name="MSIP_Label_f2dfecbd-fc97-4e8a-a9cd-19ed496c406e_ContentBits">
    <vt:lpwstr>0</vt:lpwstr>
  </property>
</Properties>
</file>